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73" r:id="rId1"/>
  </p:sldMasterIdLst>
  <p:notesMasterIdLst>
    <p:notesMasterId r:id="rId19"/>
  </p:notesMasterIdLst>
  <p:sldIdLst>
    <p:sldId id="256" r:id="rId2"/>
    <p:sldId id="261" r:id="rId3"/>
    <p:sldId id="262" r:id="rId4"/>
    <p:sldId id="281" r:id="rId5"/>
    <p:sldId id="277" r:id="rId6"/>
    <p:sldId id="283" r:id="rId7"/>
    <p:sldId id="265" r:id="rId8"/>
    <p:sldId id="266" r:id="rId9"/>
    <p:sldId id="278" r:id="rId10"/>
    <p:sldId id="282" r:id="rId11"/>
    <p:sldId id="269" r:id="rId12"/>
    <p:sldId id="272" r:id="rId13"/>
    <p:sldId id="273" r:id="rId14"/>
    <p:sldId id="274" r:id="rId15"/>
    <p:sldId id="279" r:id="rId16"/>
    <p:sldId id="275" r:id="rId17"/>
    <p:sldId id="280" r:id="rId18"/>
  </p:sldIdLst>
  <p:sldSz cx="9144000" cy="5143500" type="screen16x9"/>
  <p:notesSz cx="6858000" cy="9144000"/>
  <p:embeddedFontLst>
    <p:embeddedFont>
      <p:font typeface="Calibri Light" panose="020F0302020204030204" pitchFamily="34" charset="0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Tahoma" panose="020B0604030504040204" pitchFamily="34" charset="0"/>
      <p:regular r:id="rId26"/>
      <p:bold r:id="rId27"/>
    </p:embeddedFont>
    <p:embeddedFont>
      <p:font typeface="Average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6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990000"/>
    <a:srgbClr val="6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03" autoAdjust="0"/>
    <p:restoredTop sz="92497" autoAdjust="0"/>
  </p:normalViewPr>
  <p:slideViewPr>
    <p:cSldViewPr snapToGrid="0" showGuides="1">
      <p:cViewPr varScale="1">
        <p:scale>
          <a:sx n="146" d="100"/>
          <a:sy n="146" d="100"/>
        </p:scale>
        <p:origin x="390" y="114"/>
      </p:cViewPr>
      <p:guideLst>
        <p:guide orient="horz" pos="286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media/image1.png>
</file>

<file path=ppt/media/image10.svg>
</file>

<file path=ppt/media/image11.jpg>
</file>

<file path=ppt/media/image17.wmf>
</file>

<file path=ppt/media/image2.png>
</file>

<file path=ppt/media/image27.wmf>
</file>

<file path=ppt/media/image29.jpg>
</file>

<file path=ppt/media/image3.png>
</file>

<file path=ppt/media/image30.gif>
</file>

<file path=ppt/media/image4.png>
</file>

<file path=ppt/media/image7.wm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Delta &gt; 0 otherwise there is no stability change</a:t>
            </a:r>
          </a:p>
        </p:txBody>
      </p:sp>
    </p:spTree>
    <p:extLst>
      <p:ext uri="{BB962C8B-B14F-4D97-AF65-F5344CB8AC3E}">
        <p14:creationId xmlns:p14="http://schemas.microsoft.com/office/powerpoint/2010/main" val="2199185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12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Somehow couldn’t reach the small region near Delta=0, can’t visualize what’s happening inside.</a:t>
            </a:r>
          </a:p>
        </p:txBody>
      </p:sp>
    </p:spTree>
    <p:extLst>
      <p:ext uri="{BB962C8B-B14F-4D97-AF65-F5344CB8AC3E}">
        <p14:creationId xmlns:p14="http://schemas.microsoft.com/office/powerpoint/2010/main" val="481526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Delta &gt; 0 otherwise there is no stability change</a:t>
            </a: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7142365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3378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8927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608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168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provide more info on how Dr. Izhikevich came up with this artificial resetting.</a:t>
            </a:r>
          </a:p>
        </p:txBody>
      </p:sp>
    </p:spTree>
    <p:extLst>
      <p:ext uri="{BB962C8B-B14F-4D97-AF65-F5344CB8AC3E}">
        <p14:creationId xmlns:p14="http://schemas.microsoft.com/office/powerpoint/2010/main" val="581694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Need to take care of the texts here.</a:t>
            </a:r>
          </a:p>
        </p:txBody>
      </p:sp>
    </p:spTree>
    <p:extLst>
      <p:ext uri="{BB962C8B-B14F-4D97-AF65-F5344CB8AC3E}">
        <p14:creationId xmlns:p14="http://schemas.microsoft.com/office/powerpoint/2010/main" val="2131697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provide more info on how Dr. Izhikevich came up with this artificial resetting.</a:t>
            </a:r>
          </a:p>
          <a:p>
            <a:r>
              <a:rPr lang="en-US" dirty="0"/>
              <a:t>Explain why this is somewhat challenging</a:t>
            </a:r>
          </a:p>
        </p:txBody>
      </p:sp>
    </p:spTree>
    <p:extLst>
      <p:ext uri="{BB962C8B-B14F-4D97-AF65-F5344CB8AC3E}">
        <p14:creationId xmlns:p14="http://schemas.microsoft.com/office/powerpoint/2010/main" val="2775933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term: can turn on.</a:t>
            </a:r>
          </a:p>
          <a:p>
            <a:r>
              <a:rPr lang="en-US" dirty="0"/>
              <a:t>Second term: can turn off. </a:t>
            </a:r>
          </a:p>
        </p:txBody>
      </p:sp>
    </p:spTree>
    <p:extLst>
      <p:ext uri="{BB962C8B-B14F-4D97-AF65-F5344CB8AC3E}">
        <p14:creationId xmlns:p14="http://schemas.microsoft.com/office/powerpoint/2010/main" val="9275102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961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Need to take care of the bifurcation type here.</a:t>
            </a:r>
          </a:p>
        </p:txBody>
      </p:sp>
    </p:spTree>
    <p:extLst>
      <p:ext uri="{BB962C8B-B14F-4D97-AF65-F5344CB8AC3E}">
        <p14:creationId xmlns:p14="http://schemas.microsoft.com/office/powerpoint/2010/main" val="2103926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2888826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496A-E8AF-4518-BD9D-EBFDA4C19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3537CE-50D9-45CE-AD28-C9ECD22A33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DE9A9-7B5B-47C4-9040-ECD4C249B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E5B6D-D951-4A69-8AE6-44B07DE8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DBE1F-D7D5-48B1-B36B-1C1E84B9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77144046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A923A-B8FF-4973-ADB9-E47107899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25D55-3024-4E7E-ABFD-1BA6F2A2D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66FD0-5036-4B22-A5DD-43DA3BD84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E588B-7CBC-4B6B-8F8A-8B0D9123C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D3CDD-B6CE-4D2E-9706-A881402AA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12493409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38C875-F7F1-4855-AC4A-2715EDF7F4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F7FF1-5D80-4FD1-8B85-C35AD59CB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BBA25-3956-4BAE-9A9D-3AA3A34A6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96C4C-F7FD-4E35-B620-11C04A91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C19F1-877F-4EF7-8A76-655F06E30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65515263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38D1E-3739-4F86-B9A5-F3D8F6DAC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B3DD7-CCE9-4987-AB5A-4C6FE10C1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FD894-43D1-4817-A0E4-FDE7900D8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537BB-C16E-4D30-9DF6-7E4535909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7CDC5-65BB-4418-93ED-2D5AA51A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72803347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74788-193C-4197-876F-0C7EBE3BC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CF6EA-BF32-4AD6-8AA5-1BC6C3D37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C0BCF-0760-4C18-9DCC-5A8AED582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BCE83-3A3F-4C1B-8104-B3D47A1BC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2111A-A830-4CB8-B122-CB71504D5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913661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1DB1F-BF29-4D54-8D0B-040548129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569FB-27E8-43E9-96EE-2A388A412C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F7983-E5FC-450D-AC18-6943F9F13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AA903-A7ED-497D-B10D-51B672B44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F64E6-DA7F-4B77-82CA-E5707E49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EE486-4663-4374-AAFE-65959832D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0273634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E13DB-08AF-4FA6-AF36-5B09524B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1F2250-2062-4A9D-9CC2-BD82970E0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0D41D-44D0-4908-85DD-E07A460A6A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2F3D40-66F9-4FCF-8B44-31603E02BF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962A82-B6FC-4540-9FCD-B7205172A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64B80E-B50A-46DD-B1FE-BCC9BDF2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5CC333-135B-4053-A605-A064A50AB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C7EAED-70CF-4B22-BD88-774D8798C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8940727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A28C6-407C-4310-A2CD-2237268D0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03CAB9-790E-45D1-9D8E-77531E19D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65F70-ECC4-4855-A5CD-6ABCD222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7B836-1B63-4DFA-A8CE-A2924F2CF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4310617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AFD9DD-37A1-486A-92AE-CF108FE4F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149526-195A-4BC8-9E55-C0DAE70B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17F88-3561-4B0B-8327-C9C06BBA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62957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2ED6F-6A86-4978-A476-B713D18AA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86F39-FD47-4827-A9FB-B096B50AE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F6155-4A3B-4775-A507-05DA9383F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7102D-31D1-4C18-A543-20821713E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0EB38-57E6-47EB-A062-837707113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0F549F-1D57-401C-BF1D-581B64EF4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96584799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4BDDF-C605-49B9-BD4E-AB61D52F3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F8CEA4-40B6-41A7-8F0B-081A58C657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8092EF-B5FF-40C8-943C-D05114992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94237-E398-4075-91B2-45738894F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12/12/2017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1E46A-87A0-44D4-BED4-A3AFF6DF7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6DD2BB-3358-4427-93EC-CEE4A428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27229115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EA40F6-424E-4B38-8433-F0FE5C1B5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D1FB-A1AD-4F4E-B58C-5158DC82F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FB4A5-7950-4F5B-A5ED-431F379A32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B2EAB-A260-4AB6-A2F0-E22C69E67B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F510-C226-49FF-ADE5-2A625B6424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986750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2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13.emf"/><Relationship Id="rId4" Type="http://schemas.openxmlformats.org/officeDocument/2006/relationships/hyperlink" Target="http://www.izhikevich.org/publications/spikes.htm" TargetMode="External"/><Relationship Id="rId9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7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0" y="990800"/>
            <a:ext cx="7801500" cy="13569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Bi-stability Analysis</a:t>
            </a:r>
            <a:r>
              <a:rPr lang="en" sz="3600" dirty="0"/>
              <a:t> of Izhikevich Model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Yoon JaeHong, Zhongxi Li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2017 December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5197475" cy="7683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60399E-E630-4C03-92FC-FF00B1185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8350"/>
            <a:ext cx="9144000" cy="22834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5A6AC4A-6D10-4087-9EB1-9F1E0CF303EF}"/>
              </a:ext>
            </a:extLst>
          </p:cNvPr>
          <p:cNvSpPr txBox="1"/>
          <p:nvPr/>
        </p:nvSpPr>
        <p:spPr>
          <a:xfrm>
            <a:off x="389860" y="680484"/>
            <a:ext cx="711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First, observe phase portraits of an </a:t>
            </a:r>
            <a:r>
              <a:rPr lang="en-US" dirty="0" err="1"/>
              <a:t>exemple</a:t>
            </a:r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/>
              <a:t> = (0.1, 0.26) (</a:t>
            </a:r>
            <a:r>
              <a:rPr lang="en-US" dirty="0">
                <a:hlinkClick r:id="rId4"/>
              </a:rPr>
              <a:t>reference</a:t>
            </a:r>
            <a:r>
              <a:rPr lang="en-US" dirty="0"/>
              <a:t>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DFB443E-A20C-46DE-80D0-1ED6C5E1B87E}"/>
              </a:ext>
            </a:extLst>
          </p:cNvPr>
          <p:cNvGrpSpPr/>
          <p:nvPr/>
        </p:nvGrpSpPr>
        <p:grpSpPr>
          <a:xfrm>
            <a:off x="19239" y="1536000"/>
            <a:ext cx="2341725" cy="3354511"/>
            <a:chOff x="19239" y="1536000"/>
            <a:chExt cx="2341725" cy="335451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442430B-B56F-4903-B14F-E67C9B3D5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6658" y="3354644"/>
              <a:ext cx="1794000" cy="13440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752E7A-F466-4AA8-89D7-5DA8D95E5542}"/>
                </a:ext>
              </a:extLst>
            </p:cNvPr>
            <p:cNvSpPr txBox="1"/>
            <p:nvPr/>
          </p:nvSpPr>
          <p:spPr>
            <a:xfrm>
              <a:off x="2076912" y="1536000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9CCC345-A2A9-4842-B0EB-56F034FE2FC4}"/>
                </a:ext>
              </a:extLst>
            </p:cNvPr>
            <p:cNvSpPr txBox="1"/>
            <p:nvPr/>
          </p:nvSpPr>
          <p:spPr>
            <a:xfrm>
              <a:off x="899987" y="3354644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95ECE0D-2638-4343-A308-FDB6380FA5F6}"/>
                </a:ext>
              </a:extLst>
            </p:cNvPr>
            <p:cNvSpPr txBox="1"/>
            <p:nvPr/>
          </p:nvSpPr>
          <p:spPr>
            <a:xfrm>
              <a:off x="576227" y="4144338"/>
              <a:ext cx="85792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stable spirals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F211CD1-E095-44F2-9846-97557A311246}"/>
                </a:ext>
              </a:extLst>
            </p:cNvPr>
            <p:cNvSpPr txBox="1"/>
            <p:nvPr/>
          </p:nvSpPr>
          <p:spPr>
            <a:xfrm>
              <a:off x="624672" y="3970506"/>
              <a:ext cx="8258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saddle point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8211905-3A20-4373-9C4E-4B1A818EEF75}"/>
                </a:ext>
              </a:extLst>
            </p:cNvPr>
            <p:cNvSpPr txBox="1"/>
            <p:nvPr/>
          </p:nvSpPr>
          <p:spPr>
            <a:xfrm>
              <a:off x="896286" y="4613512"/>
              <a:ext cx="20689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v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23B3274-6A48-4D3B-BF26-8B69897D96DD}"/>
                </a:ext>
              </a:extLst>
            </p:cNvPr>
            <p:cNvSpPr txBox="1"/>
            <p:nvPr/>
          </p:nvSpPr>
          <p:spPr>
            <a:xfrm>
              <a:off x="19239" y="3820151"/>
              <a:ext cx="21604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u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67BE9D6-A929-4CD7-A734-334404342F0F}"/>
              </a:ext>
            </a:extLst>
          </p:cNvPr>
          <p:cNvGrpSpPr/>
          <p:nvPr/>
        </p:nvGrpSpPr>
        <p:grpSpPr>
          <a:xfrm>
            <a:off x="1812948" y="917304"/>
            <a:ext cx="1891710" cy="3973207"/>
            <a:chOff x="1812948" y="917304"/>
            <a:chExt cx="1891710" cy="397320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B39AA09-F987-42A6-9507-4CDFBA3CD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10658" y="3354644"/>
              <a:ext cx="1794000" cy="13440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FC4DE61-9967-40B2-800E-BC3985820C08}"/>
                </a:ext>
              </a:extLst>
            </p:cNvPr>
            <p:cNvSpPr txBox="1"/>
            <p:nvPr/>
          </p:nvSpPr>
          <p:spPr>
            <a:xfrm>
              <a:off x="2665632" y="917304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A0F27EB-ABC6-4F71-8F41-640CD5234EBE}"/>
                </a:ext>
              </a:extLst>
            </p:cNvPr>
            <p:cNvSpPr txBox="1"/>
            <p:nvPr/>
          </p:nvSpPr>
          <p:spPr>
            <a:xfrm>
              <a:off x="2693987" y="3354643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B871FD4-E00C-400E-8EE0-08557E5ED90A}"/>
                </a:ext>
              </a:extLst>
            </p:cNvPr>
            <p:cNvSpPr txBox="1"/>
            <p:nvPr/>
          </p:nvSpPr>
          <p:spPr>
            <a:xfrm>
              <a:off x="2360964" y="3878936"/>
              <a:ext cx="8258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saddle point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040F667-04D5-4D06-BA57-C41CE0D16BEF}"/>
                </a:ext>
              </a:extLst>
            </p:cNvPr>
            <p:cNvSpPr txBox="1"/>
            <p:nvPr/>
          </p:nvSpPr>
          <p:spPr>
            <a:xfrm>
              <a:off x="2300048" y="4176335"/>
              <a:ext cx="99257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unstable spirals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97E5C1E-6CCD-426F-BA32-3B29754D4E69}"/>
                </a:ext>
              </a:extLst>
            </p:cNvPr>
            <p:cNvSpPr txBox="1"/>
            <p:nvPr/>
          </p:nvSpPr>
          <p:spPr>
            <a:xfrm>
              <a:off x="2689995" y="4613512"/>
              <a:ext cx="20689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v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412FB22-6D84-42C3-995D-E9553E538385}"/>
                </a:ext>
              </a:extLst>
            </p:cNvPr>
            <p:cNvSpPr txBox="1"/>
            <p:nvPr/>
          </p:nvSpPr>
          <p:spPr>
            <a:xfrm>
              <a:off x="1812948" y="3820151"/>
              <a:ext cx="21604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u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E8D9223-FA89-43A4-9571-498A0513C6F3}"/>
              </a:ext>
            </a:extLst>
          </p:cNvPr>
          <p:cNvGrpSpPr/>
          <p:nvPr/>
        </p:nvGrpSpPr>
        <p:grpSpPr>
          <a:xfrm>
            <a:off x="3562632" y="1537765"/>
            <a:ext cx="1923768" cy="3352746"/>
            <a:chOff x="3562632" y="1537765"/>
            <a:chExt cx="1923768" cy="335274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5553EE9-BFE8-4DB6-A62B-0786BF341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692400" y="3354644"/>
              <a:ext cx="1794000" cy="13440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DE2A9B6-60A6-47E2-8F00-2C73879C44A1}"/>
                </a:ext>
              </a:extLst>
            </p:cNvPr>
            <p:cNvSpPr txBox="1"/>
            <p:nvPr/>
          </p:nvSpPr>
          <p:spPr>
            <a:xfrm>
              <a:off x="3562632" y="1537765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4819534-4FCE-44F5-8A4C-129785F56033}"/>
                </a:ext>
              </a:extLst>
            </p:cNvPr>
            <p:cNvSpPr txBox="1"/>
            <p:nvPr/>
          </p:nvSpPr>
          <p:spPr>
            <a:xfrm>
              <a:off x="4480944" y="3354642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EB805CC-2CF6-4EB3-B5C9-17419287D8BD}"/>
                </a:ext>
              </a:extLst>
            </p:cNvPr>
            <p:cNvSpPr txBox="1"/>
            <p:nvPr/>
          </p:nvSpPr>
          <p:spPr>
            <a:xfrm>
              <a:off x="4154685" y="3884730"/>
              <a:ext cx="8258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saddle point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1555569-B378-4F04-A0B4-67526FD0338F}"/>
                </a:ext>
              </a:extLst>
            </p:cNvPr>
            <p:cNvSpPr txBox="1"/>
            <p:nvPr/>
          </p:nvSpPr>
          <p:spPr>
            <a:xfrm>
              <a:off x="4093769" y="4182129"/>
              <a:ext cx="85792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stable spirals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9B1F603-E63F-46E6-8451-079DDB0279DB}"/>
                </a:ext>
              </a:extLst>
            </p:cNvPr>
            <p:cNvSpPr txBox="1"/>
            <p:nvPr/>
          </p:nvSpPr>
          <p:spPr>
            <a:xfrm>
              <a:off x="4454492" y="4613512"/>
              <a:ext cx="20689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v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7F04377-AE7C-402C-86E0-A2E99EB3A8D7}"/>
                </a:ext>
              </a:extLst>
            </p:cNvPr>
            <p:cNvSpPr txBox="1"/>
            <p:nvPr/>
          </p:nvSpPr>
          <p:spPr>
            <a:xfrm>
              <a:off x="3577445" y="3820151"/>
              <a:ext cx="21604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u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A4276E4-29D5-4AE5-9CDE-94B0A45C6BE2}"/>
              </a:ext>
            </a:extLst>
          </p:cNvPr>
          <p:cNvGrpSpPr/>
          <p:nvPr/>
        </p:nvGrpSpPr>
        <p:grpSpPr>
          <a:xfrm>
            <a:off x="5773668" y="1535999"/>
            <a:ext cx="3288474" cy="3354512"/>
            <a:chOff x="5773668" y="1535999"/>
            <a:chExt cx="3288474" cy="335451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CCEF49C-4F37-4C71-B57B-C283C481AA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268142" y="3354644"/>
              <a:ext cx="1794000" cy="13440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2720875-B881-4463-BEDD-EAC0866062A6}"/>
                </a:ext>
              </a:extLst>
            </p:cNvPr>
            <p:cNvSpPr txBox="1"/>
            <p:nvPr/>
          </p:nvSpPr>
          <p:spPr>
            <a:xfrm>
              <a:off x="5773668" y="15359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186B6F-04F9-4589-A1BA-CF0A754CA696}"/>
                </a:ext>
              </a:extLst>
            </p:cNvPr>
            <p:cNvSpPr txBox="1"/>
            <p:nvPr/>
          </p:nvSpPr>
          <p:spPr>
            <a:xfrm>
              <a:off x="8056686" y="3346248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B403000-6C98-404C-8183-52AA6396BEF5}"/>
                </a:ext>
              </a:extLst>
            </p:cNvPr>
            <p:cNvSpPr txBox="1"/>
            <p:nvPr/>
          </p:nvSpPr>
          <p:spPr>
            <a:xfrm>
              <a:off x="7784645" y="3890493"/>
              <a:ext cx="8258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saddle point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81CD151-5EFD-4A59-8FEB-0E841EE485D0}"/>
                </a:ext>
              </a:extLst>
            </p:cNvPr>
            <p:cNvSpPr txBox="1"/>
            <p:nvPr/>
          </p:nvSpPr>
          <p:spPr>
            <a:xfrm>
              <a:off x="7723729" y="4187892"/>
              <a:ext cx="85792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stable spirals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7A98D13-AFD0-40B3-A1FC-539381B7F1D6}"/>
                </a:ext>
              </a:extLst>
            </p:cNvPr>
            <p:cNvSpPr txBox="1"/>
            <p:nvPr/>
          </p:nvSpPr>
          <p:spPr>
            <a:xfrm>
              <a:off x="8092999" y="4613512"/>
              <a:ext cx="20689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v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B25D65D-5F8E-49E8-8C6A-22EF221727E4}"/>
                </a:ext>
              </a:extLst>
            </p:cNvPr>
            <p:cNvSpPr txBox="1"/>
            <p:nvPr/>
          </p:nvSpPr>
          <p:spPr>
            <a:xfrm>
              <a:off x="7215952" y="3820151"/>
              <a:ext cx="21604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u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7275715-8025-4547-8CC1-46F19E124395}"/>
              </a:ext>
            </a:extLst>
          </p:cNvPr>
          <p:cNvGrpSpPr/>
          <p:nvPr/>
        </p:nvGrpSpPr>
        <p:grpSpPr>
          <a:xfrm>
            <a:off x="4429974" y="1535999"/>
            <a:ext cx="2838168" cy="3354512"/>
            <a:chOff x="4429974" y="1535999"/>
            <a:chExt cx="2838168" cy="335451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2A03AC6-F363-4E9C-A054-77E108EBE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74142" y="3354644"/>
              <a:ext cx="1794000" cy="13440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B38F020-F4A7-4B7F-9434-F623A97C0F30}"/>
                </a:ext>
              </a:extLst>
            </p:cNvPr>
            <p:cNvSpPr txBox="1"/>
            <p:nvPr/>
          </p:nvSpPr>
          <p:spPr>
            <a:xfrm>
              <a:off x="4429974" y="15359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B2C2612-F839-4CD2-8CAD-DA9AA135446D}"/>
                </a:ext>
              </a:extLst>
            </p:cNvPr>
            <p:cNvSpPr txBox="1"/>
            <p:nvPr/>
          </p:nvSpPr>
          <p:spPr>
            <a:xfrm>
              <a:off x="6311895" y="334624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694B2FA-25AF-44BD-AAAD-5EE57654D997}"/>
                </a:ext>
              </a:extLst>
            </p:cNvPr>
            <p:cNvSpPr txBox="1"/>
            <p:nvPr/>
          </p:nvSpPr>
          <p:spPr>
            <a:xfrm>
              <a:off x="5950027" y="3873142"/>
              <a:ext cx="8258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saddle point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0C54242-C6C1-488A-BB37-39CE435A9849}"/>
                </a:ext>
              </a:extLst>
            </p:cNvPr>
            <p:cNvSpPr txBox="1"/>
            <p:nvPr/>
          </p:nvSpPr>
          <p:spPr>
            <a:xfrm>
              <a:off x="5889111" y="4170541"/>
              <a:ext cx="85792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stable spirals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138F217-61CC-4E27-8FFE-8FC9640E38B1}"/>
                </a:ext>
              </a:extLst>
            </p:cNvPr>
            <p:cNvSpPr txBox="1"/>
            <p:nvPr/>
          </p:nvSpPr>
          <p:spPr>
            <a:xfrm>
              <a:off x="6256320" y="4613512"/>
              <a:ext cx="20689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v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986B8B6-457D-41E8-8921-250BAB71BCC6}"/>
                </a:ext>
              </a:extLst>
            </p:cNvPr>
            <p:cNvSpPr txBox="1"/>
            <p:nvPr/>
          </p:nvSpPr>
          <p:spPr>
            <a:xfrm>
              <a:off x="5379273" y="3820151"/>
              <a:ext cx="21604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684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DA93283-6D44-4D26-B989-DAFB817EDA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9028" y="1796513"/>
            <a:ext cx="4754100" cy="3180800"/>
          </a:xfrm>
          <a:prstGeom prst="rect">
            <a:avLst/>
          </a:prstGeom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5043"/>
            <a:ext cx="7886700" cy="3263504"/>
          </a:xfrm>
        </p:spPr>
        <p:txBody>
          <a:bodyPr/>
          <a:lstStyle/>
          <a:p>
            <a:r>
              <a:rPr lang="en-US" dirty="0"/>
              <a:t>Analytical solution of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D8C931F-525F-4259-9ED5-6F3927AA75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5272098"/>
              </p:ext>
            </p:extLst>
          </p:nvPr>
        </p:nvGraphicFramePr>
        <p:xfrm>
          <a:off x="881063" y="2762250"/>
          <a:ext cx="2371725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2" name="Equation" r:id="rId5" imgW="1790640" imgH="647640" progId="Equation.DSMT4">
                  <p:embed/>
                </p:oleObj>
              </mc:Choice>
              <mc:Fallback>
                <p:oleObj name="Equation" r:id="rId5" imgW="1790640" imgH="647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1063" y="2762250"/>
                        <a:ext cx="2371725" cy="85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DC244DD-8619-450C-A6F2-9F575BC4402A}"/>
              </a:ext>
            </a:extLst>
          </p:cNvPr>
          <p:cNvSpPr txBox="1"/>
          <p:nvPr/>
        </p:nvSpPr>
        <p:spPr>
          <a:xfrm>
            <a:off x="1122637" y="183379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Fix current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98CB7-D049-43D7-9318-914497B0DCA5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1792051" y="2203131"/>
            <a:ext cx="0" cy="4720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0E62DB4-E14F-4702-9EAF-29CBC11A0BC8}"/>
              </a:ext>
            </a:extLst>
          </p:cNvPr>
          <p:cNvCxnSpPr/>
          <p:nvPr/>
        </p:nvCxnSpPr>
        <p:spPr>
          <a:xfrm flipH="1">
            <a:off x="1855006" y="4125636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C5344D-34B0-438E-92FE-DEFD72EBAC0F}"/>
              </a:ext>
            </a:extLst>
          </p:cNvPr>
          <p:cNvSpPr txBox="1"/>
          <p:nvPr/>
        </p:nvSpPr>
        <p:spPr>
          <a:xfrm>
            <a:off x="1345904" y="4415655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BC2C1CE-D9E1-41B1-B8FF-CB2F2F77D464}"/>
              </a:ext>
            </a:extLst>
          </p:cNvPr>
          <p:cNvCxnSpPr/>
          <p:nvPr/>
        </p:nvCxnSpPr>
        <p:spPr>
          <a:xfrm>
            <a:off x="5006602" y="2990704"/>
            <a:ext cx="326115" cy="7609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BB51FC-54A3-4B70-936F-1690D9EB86B3}"/>
              </a:ext>
            </a:extLst>
          </p:cNvPr>
          <p:cNvSpPr txBox="1"/>
          <p:nvPr/>
        </p:nvSpPr>
        <p:spPr>
          <a:xfrm>
            <a:off x="5169659" y="377732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CF72BF-08E4-48E3-9AD2-FE45CB979A05}"/>
              </a:ext>
            </a:extLst>
          </p:cNvPr>
          <p:cNvSpPr txBox="1"/>
          <p:nvPr/>
        </p:nvSpPr>
        <p:spPr>
          <a:xfrm>
            <a:off x="4815060" y="2685764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1E866D-5176-4E17-B995-9384D7CFFE39}"/>
              </a:ext>
            </a:extLst>
          </p:cNvPr>
          <p:cNvSpPr txBox="1"/>
          <p:nvPr/>
        </p:nvSpPr>
        <p:spPr>
          <a:xfrm>
            <a:off x="2025086" y="3261967"/>
            <a:ext cx="19338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(i.e., </a:t>
            </a:r>
            <a:r>
              <a:rPr lang="en-US" sz="1200" dirty="0" err="1"/>
              <a:t>fxpt</a:t>
            </a:r>
            <a:r>
              <a:rPr lang="en-US" sz="1200" dirty="0"/>
              <a:t> goes across tau=0)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A48293-7DDC-400A-80F0-3C32823DD55C}"/>
              </a:ext>
            </a:extLst>
          </p:cNvPr>
          <p:cNvSpPr txBox="1"/>
          <p:nvPr/>
        </p:nvSpPr>
        <p:spPr>
          <a:xfrm>
            <a:off x="1199927" y="3818214"/>
            <a:ext cx="1178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delta &gt; 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336B88-72B6-4B5C-9C3C-52C5901A1A7B}"/>
              </a:ext>
            </a:extLst>
          </p:cNvPr>
          <p:cNvCxnSpPr/>
          <p:nvPr/>
        </p:nvCxnSpPr>
        <p:spPr>
          <a:xfrm flipH="1">
            <a:off x="1855007" y="3509148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0AE327-4AB0-4929-A85C-C1A75F97952D}"/>
              </a:ext>
            </a:extLst>
          </p:cNvPr>
          <p:cNvGrpSpPr/>
          <p:nvPr/>
        </p:nvGrpSpPr>
        <p:grpSpPr>
          <a:xfrm>
            <a:off x="5662438" y="4162566"/>
            <a:ext cx="334158" cy="76567"/>
            <a:chOff x="7414817" y="1588957"/>
            <a:chExt cx="334158" cy="7656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8A98C0-65CF-46E3-9503-D1291FE2C3B8}"/>
                </a:ext>
              </a:extLst>
            </p:cNvPr>
            <p:cNvSpPr/>
            <p:nvPr/>
          </p:nvSpPr>
          <p:spPr>
            <a:xfrm>
              <a:off x="7674024" y="1590573"/>
              <a:ext cx="74951" cy="74951"/>
            </a:xfrm>
            <a:prstGeom prst="ellipse">
              <a:avLst/>
            </a:prstGeom>
            <a:solidFill>
              <a:srgbClr val="6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5D888DC-C7CA-4EFB-B19E-45BDA71EF276}"/>
                </a:ext>
              </a:extLst>
            </p:cNvPr>
            <p:cNvSpPr/>
            <p:nvPr/>
          </p:nvSpPr>
          <p:spPr>
            <a:xfrm>
              <a:off x="7414817" y="1588957"/>
              <a:ext cx="74951" cy="7495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D91A4F-8217-4F12-BD4E-D8204425E21B}"/>
                </a:ext>
              </a:extLst>
            </p:cNvPr>
            <p:cNvSpPr/>
            <p:nvPr/>
          </p:nvSpPr>
          <p:spPr>
            <a:xfrm>
              <a:off x="7544420" y="1588957"/>
              <a:ext cx="74951" cy="74951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6A49D74-FB18-4106-8C8B-B776BA612A33}"/>
              </a:ext>
            </a:extLst>
          </p:cNvPr>
          <p:cNvSpPr txBox="1"/>
          <p:nvPr/>
        </p:nvSpPr>
        <p:spPr>
          <a:xfrm>
            <a:off x="6201890" y="4002875"/>
            <a:ext cx="2584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Genetic algorithm findings with I switching between 0.2 and 0.35 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BFB0F51-08AD-4978-9F71-0C47253D6BE2}"/>
              </a:ext>
            </a:extLst>
          </p:cNvPr>
          <p:cNvSpPr/>
          <p:nvPr/>
        </p:nvSpPr>
        <p:spPr>
          <a:xfrm>
            <a:off x="6701019" y="2692676"/>
            <a:ext cx="1332147" cy="361950"/>
          </a:xfrm>
          <a:prstGeom prst="ellipse">
            <a:avLst/>
          </a:prstGeom>
          <a:solidFill>
            <a:srgbClr val="00B0F0">
              <a:alpha val="10196"/>
            </a:srgbClr>
          </a:solidFill>
          <a:ln>
            <a:solidFill>
              <a:srgbClr val="00B0F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042833-3F7D-4C08-BFB1-053CE3354212}"/>
              </a:ext>
            </a:extLst>
          </p:cNvPr>
          <p:cNvSpPr txBox="1"/>
          <p:nvPr/>
        </p:nvSpPr>
        <p:spPr>
          <a:xfrm>
            <a:off x="6691576" y="3031135"/>
            <a:ext cx="187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There are missing parts</a:t>
            </a:r>
          </a:p>
          <a:p>
            <a:r>
              <a:rPr lang="en-US" sz="1200" dirty="0">
                <a:sym typeface="Wingdings" panose="05000000000000000000" pitchFamily="2" charset="2"/>
              </a:rPr>
              <a:t> Other bifurcation exists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88268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25" grpId="0" animBg="1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 of another (a, b) 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835A-A8E8-4C90-80F9-2D667A07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939998"/>
            <a:ext cx="7886700" cy="3263504"/>
          </a:xfrm>
        </p:spPr>
        <p:txBody>
          <a:bodyPr/>
          <a:lstStyle/>
          <a:p>
            <a:r>
              <a:rPr lang="en-US" dirty="0"/>
              <a:t>(a, b) = (0.2958, 0.263)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04143B-1C4F-4EAA-828C-FCAC666B1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8016"/>
            <a:ext cx="9144000" cy="22834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51F1AB-E2A3-41C4-B13F-AB7BB5286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5" y="3689903"/>
            <a:ext cx="1794000" cy="1344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F9DEB3-DEBF-4D46-9B30-6BDA746CA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4663" y="3689903"/>
            <a:ext cx="1794000" cy="1344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9F4E165-1E11-4B23-97B8-31A8937672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5001" y="3689903"/>
            <a:ext cx="1794000" cy="1344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9C8F67E-809A-4E39-A0E8-BB34948017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5339" y="3689903"/>
            <a:ext cx="1794000" cy="1344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AD2C7FD-ADE0-4BC0-921E-B9835D8FB3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35675" y="3689903"/>
            <a:ext cx="1794000" cy="1344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8BA9FD3-6DEF-40E9-BD3D-66D6749A27E7}"/>
              </a:ext>
            </a:extLst>
          </p:cNvPr>
          <p:cNvSpPr txBox="1"/>
          <p:nvPr/>
        </p:nvSpPr>
        <p:spPr>
          <a:xfrm>
            <a:off x="725724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B81024-0AE5-48E5-B3A5-9A56EE865097}"/>
              </a:ext>
            </a:extLst>
          </p:cNvPr>
          <p:cNvSpPr txBox="1"/>
          <p:nvPr/>
        </p:nvSpPr>
        <p:spPr>
          <a:xfrm>
            <a:off x="774169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B12A55-5F23-47CE-9680-CB296F464216}"/>
              </a:ext>
            </a:extLst>
          </p:cNvPr>
          <p:cNvSpPr txBox="1"/>
          <p:nvPr/>
        </p:nvSpPr>
        <p:spPr>
          <a:xfrm>
            <a:off x="4183290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16FC22-AA71-4B46-8AD6-C8D4169100AF}"/>
              </a:ext>
            </a:extLst>
          </p:cNvPr>
          <p:cNvSpPr txBox="1"/>
          <p:nvPr/>
        </p:nvSpPr>
        <p:spPr>
          <a:xfrm>
            <a:off x="4231735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5DABF6-A3AE-4DEF-A400-317F70174E17}"/>
              </a:ext>
            </a:extLst>
          </p:cNvPr>
          <p:cNvSpPr txBox="1"/>
          <p:nvPr/>
        </p:nvSpPr>
        <p:spPr>
          <a:xfrm>
            <a:off x="5823568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E7D7FE-1D6F-4D04-8110-D5BAE1A6CF0A}"/>
              </a:ext>
            </a:extLst>
          </p:cNvPr>
          <p:cNvSpPr txBox="1"/>
          <p:nvPr/>
        </p:nvSpPr>
        <p:spPr>
          <a:xfrm>
            <a:off x="5872013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E62192-8AA1-4F38-8FD8-F166EA1A5F2D}"/>
              </a:ext>
            </a:extLst>
          </p:cNvPr>
          <p:cNvSpPr txBox="1"/>
          <p:nvPr/>
        </p:nvSpPr>
        <p:spPr>
          <a:xfrm>
            <a:off x="7503906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3067E8-284A-4419-B955-C42D106C7C11}"/>
              </a:ext>
            </a:extLst>
          </p:cNvPr>
          <p:cNvSpPr txBox="1"/>
          <p:nvPr/>
        </p:nvSpPr>
        <p:spPr>
          <a:xfrm>
            <a:off x="7552351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2FBE14-5D0D-45DC-8BBC-DA2CE1223FD5}"/>
              </a:ext>
            </a:extLst>
          </p:cNvPr>
          <p:cNvSpPr txBox="1"/>
          <p:nvPr/>
        </p:nvSpPr>
        <p:spPr>
          <a:xfrm>
            <a:off x="2474485" y="4422528"/>
            <a:ext cx="8274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nothing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13BB48-299C-467E-A171-53C243FF8108}"/>
              </a:ext>
            </a:extLst>
          </p:cNvPr>
          <p:cNvSpPr txBox="1"/>
          <p:nvPr/>
        </p:nvSpPr>
        <p:spPr>
          <a:xfrm>
            <a:off x="1108761" y="4935759"/>
            <a:ext cx="30649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BECD08D-951C-4B2C-A21E-016CA2FB07A6}"/>
              </a:ext>
            </a:extLst>
          </p:cNvPr>
          <p:cNvSpPr txBox="1"/>
          <p:nvPr/>
        </p:nvSpPr>
        <p:spPr>
          <a:xfrm>
            <a:off x="117115" y="4145529"/>
            <a:ext cx="30649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7599001-A9E7-4A0A-94F4-846BEA87924F}"/>
              </a:ext>
            </a:extLst>
          </p:cNvPr>
          <p:cNvSpPr txBox="1"/>
          <p:nvPr/>
        </p:nvSpPr>
        <p:spPr>
          <a:xfrm>
            <a:off x="2824425" y="4935759"/>
            <a:ext cx="30649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82AE9C2-B526-4F09-9CE4-70DB7476A481}"/>
              </a:ext>
            </a:extLst>
          </p:cNvPr>
          <p:cNvSpPr txBox="1"/>
          <p:nvPr/>
        </p:nvSpPr>
        <p:spPr>
          <a:xfrm>
            <a:off x="1832779" y="4145529"/>
            <a:ext cx="30649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8EE3DC-80CD-4F0E-8F83-5137F6C5956F}"/>
              </a:ext>
            </a:extLst>
          </p:cNvPr>
          <p:cNvSpPr txBox="1"/>
          <p:nvPr/>
        </p:nvSpPr>
        <p:spPr>
          <a:xfrm>
            <a:off x="4464629" y="4935759"/>
            <a:ext cx="30649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D9267CD-B7EF-4A39-91C9-588B916BF9BD}"/>
              </a:ext>
            </a:extLst>
          </p:cNvPr>
          <p:cNvSpPr txBox="1"/>
          <p:nvPr/>
        </p:nvSpPr>
        <p:spPr>
          <a:xfrm>
            <a:off x="3472983" y="4145529"/>
            <a:ext cx="30649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6A0C75B-0462-4803-8716-12A55B332D07}"/>
              </a:ext>
            </a:extLst>
          </p:cNvPr>
          <p:cNvSpPr txBox="1"/>
          <p:nvPr/>
        </p:nvSpPr>
        <p:spPr>
          <a:xfrm>
            <a:off x="6162675" y="4935759"/>
            <a:ext cx="30649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08633D-52E2-4CFA-8B46-196BC8D50DD7}"/>
              </a:ext>
            </a:extLst>
          </p:cNvPr>
          <p:cNvSpPr txBox="1"/>
          <p:nvPr/>
        </p:nvSpPr>
        <p:spPr>
          <a:xfrm>
            <a:off x="5171029" y="4145529"/>
            <a:ext cx="30649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78E6690-B5AD-404E-9A4B-BC5275DFD951}"/>
              </a:ext>
            </a:extLst>
          </p:cNvPr>
          <p:cNvSpPr txBox="1"/>
          <p:nvPr/>
        </p:nvSpPr>
        <p:spPr>
          <a:xfrm>
            <a:off x="7836633" y="4935759"/>
            <a:ext cx="30649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3F0AFDD-0C32-443D-8F3B-5E6D8A3BFD8A}"/>
              </a:ext>
            </a:extLst>
          </p:cNvPr>
          <p:cNvSpPr txBox="1"/>
          <p:nvPr/>
        </p:nvSpPr>
        <p:spPr>
          <a:xfrm>
            <a:off x="6844987" y="4145529"/>
            <a:ext cx="30649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8E576F5-7A77-483A-8862-2C1ECB067B72}"/>
              </a:ext>
            </a:extLst>
          </p:cNvPr>
          <p:cNvCxnSpPr>
            <a:cxnSpLocks/>
            <a:endCxn id="12" idx="0"/>
          </p:cNvCxnSpPr>
          <p:nvPr/>
        </p:nvCxnSpPr>
        <p:spPr>
          <a:xfrm flipH="1">
            <a:off x="1211325" y="3062591"/>
            <a:ext cx="863381" cy="627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FC7460D-DB0B-4AA3-A574-2B2439918CE0}"/>
              </a:ext>
            </a:extLst>
          </p:cNvPr>
          <p:cNvCxnSpPr>
            <a:cxnSpLocks/>
          </p:cNvCxnSpPr>
          <p:nvPr/>
        </p:nvCxnSpPr>
        <p:spPr>
          <a:xfrm flipH="1">
            <a:off x="2977672" y="3095897"/>
            <a:ext cx="68679" cy="63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9C92F2E-5178-4409-9BFA-4538E813300B}"/>
              </a:ext>
            </a:extLst>
          </p:cNvPr>
          <p:cNvCxnSpPr>
            <a:cxnSpLocks/>
          </p:cNvCxnSpPr>
          <p:nvPr/>
        </p:nvCxnSpPr>
        <p:spPr>
          <a:xfrm>
            <a:off x="4189585" y="3195924"/>
            <a:ext cx="178486" cy="493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8F5F90F-C6F9-472E-BD47-D362A16ADCD6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5235033" y="3178403"/>
            <a:ext cx="1017306" cy="511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58C8B4C-E578-4BCA-B284-F80F88B90765}"/>
              </a:ext>
            </a:extLst>
          </p:cNvPr>
          <p:cNvCxnSpPr>
            <a:cxnSpLocks/>
          </p:cNvCxnSpPr>
          <p:nvPr/>
        </p:nvCxnSpPr>
        <p:spPr>
          <a:xfrm>
            <a:off x="6713925" y="3199417"/>
            <a:ext cx="1017306" cy="511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5438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 of another (a, b) point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C716CD-33CB-448C-833F-8A712C285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746508"/>
            <a:ext cx="4390159" cy="2344597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22C0310-1916-4498-B2F2-1D1D0556A069}"/>
              </a:ext>
            </a:extLst>
          </p:cNvPr>
          <p:cNvSpPr txBox="1">
            <a:spLocks/>
          </p:cNvSpPr>
          <p:nvPr/>
        </p:nvSpPr>
        <p:spPr>
          <a:xfrm>
            <a:off x="571943" y="137549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fixed (a, b) = (0.2958, 0.263), sweep the stimulus current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B1423A-60BC-450D-AFC6-6B711D365C75}"/>
              </a:ext>
            </a:extLst>
          </p:cNvPr>
          <p:cNvSpPr txBox="1"/>
          <p:nvPr/>
        </p:nvSpPr>
        <p:spPr>
          <a:xfrm>
            <a:off x="675409" y="4103581"/>
            <a:ext cx="74095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Looks like that a saddle-node bifurcation is causing the bi-stability. </a:t>
            </a:r>
          </a:p>
          <a:p>
            <a:r>
              <a:rPr lang="en-US" dirty="0">
                <a:highlight>
                  <a:srgbClr val="FFFF00"/>
                </a:highlight>
              </a:rPr>
              <a:t>Wrong</a:t>
            </a:r>
            <a:r>
              <a:rPr lang="en-US" dirty="0"/>
              <a:t>! The saddle point was already there before the stimulation; it is the annihilation of the fixed points that produce the bi-stability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C26822-1E28-4A9D-8460-59E897D52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230" y="1651384"/>
            <a:ext cx="3629506" cy="243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934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7DA3A9A-0D9E-46A9-801C-B1B141A23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8521" y="1822088"/>
            <a:ext cx="4933500" cy="3236800"/>
          </a:xfrm>
          <a:prstGeom prst="rect">
            <a:avLst/>
          </a:prstGeom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5043"/>
            <a:ext cx="7886700" cy="3263504"/>
          </a:xfrm>
        </p:spPr>
        <p:txBody>
          <a:bodyPr/>
          <a:lstStyle/>
          <a:p>
            <a:r>
              <a:rPr lang="en-US" dirty="0"/>
              <a:t>Patch parameters that enables saddle-node bifurcation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D8C931F-525F-4259-9ED5-6F3927AA75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73722"/>
              </p:ext>
            </p:extLst>
          </p:nvPr>
        </p:nvGraphicFramePr>
        <p:xfrm>
          <a:off x="415998" y="2829664"/>
          <a:ext cx="3465512" cy="99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3" name="Equation" r:id="rId5" imgW="2616120" imgH="749160" progId="Equation.DSMT4">
                  <p:embed/>
                </p:oleObj>
              </mc:Choice>
              <mc:Fallback>
                <p:oleObj name="Equation" r:id="rId5" imgW="2616120" imgH="749160" progId="Equation.DSMT4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CD8C931F-525F-4259-9ED5-6F3927AA75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5998" y="2829664"/>
                        <a:ext cx="3465512" cy="99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DC244DD-8619-450C-A6F2-9F575BC4402A}"/>
              </a:ext>
            </a:extLst>
          </p:cNvPr>
          <p:cNvSpPr txBox="1"/>
          <p:nvPr/>
        </p:nvSpPr>
        <p:spPr>
          <a:xfrm>
            <a:off x="1345906" y="1988581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98CB7-D049-43D7-9318-914497B0DCA5}"/>
              </a:ext>
            </a:extLst>
          </p:cNvPr>
          <p:cNvCxnSpPr>
            <a:stCxn id="6" idx="2"/>
          </p:cNvCxnSpPr>
          <p:nvPr/>
        </p:nvCxnSpPr>
        <p:spPr>
          <a:xfrm flipH="1">
            <a:off x="1832577" y="2357913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C5344D-34B0-438E-92FE-DEFD72EBAC0F}"/>
              </a:ext>
            </a:extLst>
          </p:cNvPr>
          <p:cNvSpPr txBox="1"/>
          <p:nvPr/>
        </p:nvSpPr>
        <p:spPr>
          <a:xfrm>
            <a:off x="1345904" y="4415655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(a, b)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BC2C1CE-D9E1-41B1-B8FF-CB2F2F77D464}"/>
              </a:ext>
            </a:extLst>
          </p:cNvPr>
          <p:cNvCxnSpPr/>
          <p:nvPr/>
        </p:nvCxnSpPr>
        <p:spPr>
          <a:xfrm>
            <a:off x="5006602" y="2990704"/>
            <a:ext cx="326115" cy="7609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BB51FC-54A3-4B70-936F-1690D9EB86B3}"/>
              </a:ext>
            </a:extLst>
          </p:cNvPr>
          <p:cNvSpPr txBox="1"/>
          <p:nvPr/>
        </p:nvSpPr>
        <p:spPr>
          <a:xfrm>
            <a:off x="5169659" y="377732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CF72BF-08E4-48E3-9AD2-FE45CB979A05}"/>
              </a:ext>
            </a:extLst>
          </p:cNvPr>
          <p:cNvSpPr txBox="1"/>
          <p:nvPr/>
        </p:nvSpPr>
        <p:spPr>
          <a:xfrm>
            <a:off x="4815060" y="2685764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336B88-72B6-4B5C-9C3C-52C5901A1A7B}"/>
              </a:ext>
            </a:extLst>
          </p:cNvPr>
          <p:cNvCxnSpPr/>
          <p:nvPr/>
        </p:nvCxnSpPr>
        <p:spPr>
          <a:xfrm flipH="1">
            <a:off x="1832577" y="3799349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0AE327-4AB0-4929-A85C-C1A75F97952D}"/>
              </a:ext>
            </a:extLst>
          </p:cNvPr>
          <p:cNvGrpSpPr/>
          <p:nvPr/>
        </p:nvGrpSpPr>
        <p:grpSpPr>
          <a:xfrm>
            <a:off x="5662438" y="4162566"/>
            <a:ext cx="334158" cy="76567"/>
            <a:chOff x="7414817" y="1588957"/>
            <a:chExt cx="334158" cy="7656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8A98C0-65CF-46E3-9503-D1291FE2C3B8}"/>
                </a:ext>
              </a:extLst>
            </p:cNvPr>
            <p:cNvSpPr/>
            <p:nvPr/>
          </p:nvSpPr>
          <p:spPr>
            <a:xfrm>
              <a:off x="7674024" y="1590573"/>
              <a:ext cx="74951" cy="74951"/>
            </a:xfrm>
            <a:prstGeom prst="ellipse">
              <a:avLst/>
            </a:prstGeom>
            <a:solidFill>
              <a:srgbClr val="6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5D888DC-C7CA-4EFB-B19E-45BDA71EF276}"/>
                </a:ext>
              </a:extLst>
            </p:cNvPr>
            <p:cNvSpPr/>
            <p:nvPr/>
          </p:nvSpPr>
          <p:spPr>
            <a:xfrm>
              <a:off x="7414817" y="1588957"/>
              <a:ext cx="74951" cy="7495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D91A4F-8217-4F12-BD4E-D8204425E21B}"/>
                </a:ext>
              </a:extLst>
            </p:cNvPr>
            <p:cNvSpPr/>
            <p:nvPr/>
          </p:nvSpPr>
          <p:spPr>
            <a:xfrm>
              <a:off x="7544420" y="1588957"/>
              <a:ext cx="74951" cy="74951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6A49D74-FB18-4106-8C8B-B776BA612A33}"/>
              </a:ext>
            </a:extLst>
          </p:cNvPr>
          <p:cNvSpPr txBox="1"/>
          <p:nvPr/>
        </p:nvSpPr>
        <p:spPr>
          <a:xfrm>
            <a:off x="6201890" y="4002875"/>
            <a:ext cx="2584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Genetic algorithm findings with I switching between 0.2 and 0.35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8A0BB9-4B79-4934-B6D8-5A26CDD5539D}"/>
              </a:ext>
            </a:extLst>
          </p:cNvPr>
          <p:cNvSpPr txBox="1"/>
          <p:nvPr/>
        </p:nvSpPr>
        <p:spPr>
          <a:xfrm>
            <a:off x="5088564" y="2159884"/>
            <a:ext cx="16661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Due to </a:t>
            </a:r>
            <a:r>
              <a:rPr lang="en-US" sz="1200" dirty="0" err="1"/>
              <a:t>Hopf</a:t>
            </a:r>
            <a:r>
              <a:rPr lang="en-US" sz="1200" dirty="0"/>
              <a:t>-bifurcation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FD1B907-C759-41D8-8338-B2B578E5A731}"/>
              </a:ext>
            </a:extLst>
          </p:cNvPr>
          <p:cNvSpPr txBox="1"/>
          <p:nvPr/>
        </p:nvSpPr>
        <p:spPr>
          <a:xfrm>
            <a:off x="6803855" y="2014865"/>
            <a:ext cx="1627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Due to annihilation of two stable fixed points</a:t>
            </a:r>
          </a:p>
        </p:txBody>
      </p:sp>
    </p:spTree>
    <p:extLst>
      <p:ext uri="{BB962C8B-B14F-4D97-AF65-F5344CB8AC3E}">
        <p14:creationId xmlns:p14="http://schemas.microsoft.com/office/powerpoint/2010/main" val="1615170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C95B82D5-A8BB-45BF-BED8-C7B20689210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77006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296C61EC-FBF4-4216-BE67-6C864D30A01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474" y="363474"/>
            <a:ext cx="2750058" cy="4304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A8EAE21-1D28-4B73-A9A8-524FF1850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504" y="632166"/>
            <a:ext cx="2269998" cy="1793298"/>
          </a:xfrm>
          <a:prstGeom prst="rect">
            <a:avLst/>
          </a:prstGeom>
          <a:effectLst/>
        </p:spPr>
      </p:pic>
      <p:pic>
        <p:nvPicPr>
          <p:cNvPr id="5" name="그림 4" descr="텍스트이(가) 표시된 사진&#10;&#10;높은 신뢰도로 생성된 설명">
            <a:extLst>
              <a:ext uri="{FF2B5EF4-FFF2-40B4-BE49-F238E27FC236}">
                <a16:creationId xmlns:a16="http://schemas.microsoft.com/office/drawing/2014/main" id="{EF16AE59-6595-4A24-B6D2-7F2D0D611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504" y="2659159"/>
            <a:ext cx="2269997" cy="17024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658" y="471949"/>
            <a:ext cx="4817137" cy="1257452"/>
          </a:xfrm>
        </p:spPr>
        <p:txBody>
          <a:bodyPr>
            <a:normAutofit/>
          </a:bodyPr>
          <a:lstStyle/>
          <a:p>
            <a:r>
              <a:rPr lang="en-US" dirty="0"/>
              <a:t>Bifurcation diagram of </a:t>
            </a:r>
            <a:r>
              <a:rPr lang="en-US" dirty="0" err="1"/>
              <a:t>Izhikevich</a:t>
            </a:r>
            <a:r>
              <a:rPr lang="en-US"/>
              <a:t>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835A-A8E8-4C90-80F9-2D667A07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7660" y="1828800"/>
            <a:ext cx="4817136" cy="2839064"/>
          </a:xfrm>
        </p:spPr>
        <p:txBody>
          <a:bodyPr>
            <a:normAutofit/>
          </a:bodyPr>
          <a:lstStyle/>
          <a:p>
            <a:r>
              <a:rPr lang="en-US" sz="1400"/>
              <a:t>(a, b) corresponding to Evolutionary algorithm</a:t>
            </a:r>
          </a:p>
          <a:p>
            <a:pPr lvl="1">
              <a:buFontTx/>
              <a:buChar char="-"/>
            </a:pPr>
            <a:r>
              <a:rPr lang="en-US" sz="1400"/>
              <a:t>Bifurcation between unstable node vs. stable node (Hopf bifurcation)</a:t>
            </a:r>
          </a:p>
          <a:p>
            <a:pPr lvl="1">
              <a:buFontTx/>
              <a:buChar char="-"/>
            </a:pPr>
            <a:r>
              <a:rPr lang="en-US" sz="1400"/>
              <a:t>Value of ‘b’ converges again</a:t>
            </a:r>
          </a:p>
          <a:p>
            <a:pPr lvl="1">
              <a:buFontTx/>
              <a:buChar char="-"/>
            </a:pPr>
            <a:r>
              <a:rPr lang="en-US" sz="1400"/>
              <a:t>This is due to characteristics of hybrid model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/>
              <a:t>Reduced dimensionality (2D) impossible to have LC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/>
              <a:t>Introduce Afterhyperpolarization reset (AHP rest)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/>
              <a:t>Artificial LC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/>
              <a:t>When a &gt; ~.25, no stable fixed point</a:t>
            </a:r>
          </a:p>
          <a:p>
            <a:pPr lvl="3">
              <a:buFontTx/>
              <a:buChar char="-"/>
            </a:pPr>
            <a:r>
              <a:rPr lang="en-US" sz="1400"/>
              <a:t>AHP  induce LC for any b</a:t>
            </a:r>
          </a:p>
          <a:p>
            <a:pPr lvl="3">
              <a:buFontTx/>
              <a:buChar char="-"/>
            </a:pPr>
            <a:endParaRPr lang="en-US" sz="1400"/>
          </a:p>
          <a:p>
            <a:pPr lvl="1">
              <a:buFontTx/>
              <a:buChar char="-"/>
            </a:pP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847820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D2EFB-6D80-42BB-ADB3-9BD844481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Bifurcation diagram of Izhikevich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BDCEA-49D6-4A7E-982B-2769A7F73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25" y="1268016"/>
            <a:ext cx="4463287" cy="3263504"/>
          </a:xfrm>
        </p:spPr>
        <p:txBody>
          <a:bodyPr/>
          <a:lstStyle/>
          <a:p>
            <a:r>
              <a:rPr lang="en-US" dirty="0"/>
              <a:t>In Izhikevich model, LC occur in nowhere</a:t>
            </a:r>
          </a:p>
          <a:p>
            <a:pPr lvl="1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fxpt</a:t>
            </a:r>
            <a:r>
              <a:rPr lang="en-US" dirty="0"/>
              <a:t> near LC</a:t>
            </a:r>
          </a:p>
          <a:p>
            <a:pPr lvl="1">
              <a:buFontTx/>
              <a:buChar char="-"/>
            </a:pPr>
            <a:r>
              <a:rPr lang="en-US" dirty="0"/>
              <a:t>As aforementioned due to hybrid model</a:t>
            </a:r>
          </a:p>
          <a:p>
            <a:pPr lvl="2">
              <a:buFontTx/>
              <a:buChar char="-"/>
            </a:pPr>
            <a:r>
              <a:rPr lang="en-US" dirty="0"/>
              <a:t>AHP rest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FEB087-5106-4C16-9983-CCE1D1B22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271" y="1268016"/>
            <a:ext cx="4301362" cy="322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2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18431-7003-4303-9EAD-5C0FAD981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6FAA4-FC2E-4409-A685-D58F4FD01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Genetic algorithm is a good method for parameter searching, provided that the reward function is properly defined.</a:t>
            </a:r>
          </a:p>
          <a:p>
            <a:r>
              <a:rPr lang="en-US" dirty="0"/>
              <a:t>Izhikevich model’s bi-stability is produced by changing the stimulus current. </a:t>
            </a:r>
          </a:p>
          <a:p>
            <a:r>
              <a:rPr lang="en-US" dirty="0"/>
              <a:t>Parameters (</a:t>
            </a:r>
            <a:r>
              <a:rPr lang="en-US" i="1" dirty="0"/>
              <a:t>a</a:t>
            </a:r>
            <a:r>
              <a:rPr lang="en-US" dirty="0"/>
              <a:t>, </a:t>
            </a:r>
            <a:r>
              <a:rPr lang="en-US" i="1" dirty="0"/>
              <a:t>b</a:t>
            </a:r>
            <a:r>
              <a:rPr lang="en-US" dirty="0"/>
              <a:t>) that constitute bi-stability involves either supercritical </a:t>
            </a:r>
            <a:r>
              <a:rPr lang="en-US" dirty="0" err="1"/>
              <a:t>Hopf</a:t>
            </a:r>
            <a:r>
              <a:rPr lang="en-US" dirty="0"/>
              <a:t> bifurcation or annihilation of fixed points.</a:t>
            </a:r>
          </a:p>
          <a:p>
            <a:pPr lvl="1"/>
            <a:r>
              <a:rPr lang="en-US" dirty="0"/>
              <a:t>In either cases, a limit cycle already exists.</a:t>
            </a:r>
          </a:p>
        </p:txBody>
      </p:sp>
    </p:spTree>
    <p:extLst>
      <p:ext uri="{BB962C8B-B14F-4D97-AF65-F5344CB8AC3E}">
        <p14:creationId xmlns:p14="http://schemas.microsoft.com/office/powerpoint/2010/main" val="3968340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754-900D-42D9-9E04-A09AFD4A4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73EF4-CE4E-45C0-8474-6984A6A70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18420"/>
            <a:ext cx="7886700" cy="3263504"/>
          </a:xfrm>
        </p:spPr>
        <p:txBody>
          <a:bodyPr/>
          <a:lstStyle/>
          <a:p>
            <a:r>
              <a:rPr lang="en-US" dirty="0"/>
              <a:t>Izhikevich model is a neuron model that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can reproduce wide range of behaviors of cortical neurons; and 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is computationally efficient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Hybrid Model</a:t>
            </a:r>
          </a:p>
        </p:txBody>
      </p:sp>
      <p:pic>
        <p:nvPicPr>
          <p:cNvPr id="4" name="Shape 67">
            <a:extLst>
              <a:ext uri="{FF2B5EF4-FFF2-40B4-BE49-F238E27FC236}">
                <a16:creationId xmlns:a16="http://schemas.microsoft.com/office/drawing/2014/main" id="{DA63010A-7359-4EEF-958E-E12394756A9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558" y="3035977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68">
            <a:extLst>
              <a:ext uri="{FF2B5EF4-FFF2-40B4-BE49-F238E27FC236}">
                <a16:creationId xmlns:a16="http://schemas.microsoft.com/office/drawing/2014/main" id="{699900CC-2C2E-48EA-8F93-FE9B587FC86B}"/>
              </a:ext>
            </a:extLst>
          </p:cNvPr>
          <p:cNvSpPr txBox="1"/>
          <p:nvPr/>
        </p:nvSpPr>
        <p:spPr>
          <a:xfrm>
            <a:off x="262558" y="2682877"/>
            <a:ext cx="21471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Izhikevich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CA642D-1420-492A-8197-E967BE37DCA5}"/>
              </a:ext>
            </a:extLst>
          </p:cNvPr>
          <p:cNvSpPr txBox="1"/>
          <p:nvPr/>
        </p:nvSpPr>
        <p:spPr>
          <a:xfrm>
            <a:off x="1382231" y="4885196"/>
            <a:ext cx="66372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1">
                    <a:lumMod val="65000"/>
                  </a:schemeClr>
                </a:solidFill>
              </a:rPr>
              <a:t>Electronic version of the figure and reproduction permissions are freely available at www.izhikevich.com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ECDAA7-D6D2-48F9-8BA7-ADE949B3C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3437" y="2506647"/>
            <a:ext cx="4374855" cy="204630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A0FBBE2-DAAC-4D0C-864B-72569532BA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208"/>
          <a:stretch/>
        </p:blipFill>
        <p:spPr>
          <a:xfrm>
            <a:off x="7370913" y="3470815"/>
            <a:ext cx="1094432" cy="106501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0DC063-F576-48DC-A6BD-17681881C7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2372"/>
          <a:stretch/>
        </p:blipFill>
        <p:spPr>
          <a:xfrm>
            <a:off x="7322983" y="2405804"/>
            <a:ext cx="1190292" cy="1065011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892F932-C106-45E2-94BC-616BD7383ABB}"/>
              </a:ext>
            </a:extLst>
          </p:cNvPr>
          <p:cNvGrpSpPr/>
          <p:nvPr/>
        </p:nvGrpSpPr>
        <p:grpSpPr>
          <a:xfrm>
            <a:off x="3717796" y="2477390"/>
            <a:ext cx="4687176" cy="2429126"/>
            <a:chOff x="3717796" y="2477390"/>
            <a:chExt cx="4687176" cy="2429126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D309105-DA08-402B-A681-F55D65AA29F9}"/>
                </a:ext>
              </a:extLst>
            </p:cNvPr>
            <p:cNvSpPr/>
            <p:nvPr/>
          </p:nvSpPr>
          <p:spPr>
            <a:xfrm>
              <a:off x="4642884" y="3470815"/>
              <a:ext cx="1190846" cy="108213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6F68612-F295-426A-A653-77FD29E0209B}"/>
                </a:ext>
              </a:extLst>
            </p:cNvPr>
            <p:cNvSpPr/>
            <p:nvPr/>
          </p:nvSpPr>
          <p:spPr>
            <a:xfrm>
              <a:off x="7690883" y="4026195"/>
              <a:ext cx="171832" cy="17183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F93D71C-3965-4A6F-948D-87CCF5706136}"/>
                </a:ext>
              </a:extLst>
            </p:cNvPr>
            <p:cNvSpPr/>
            <p:nvPr/>
          </p:nvSpPr>
          <p:spPr>
            <a:xfrm>
              <a:off x="8233140" y="2477390"/>
              <a:ext cx="171832" cy="17183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7EB2D8C-5ADA-4FD5-9412-1434F24BC24B}"/>
                </a:ext>
              </a:extLst>
            </p:cNvPr>
            <p:cNvSpPr/>
            <p:nvPr/>
          </p:nvSpPr>
          <p:spPr>
            <a:xfrm>
              <a:off x="3717796" y="4537184"/>
              <a:ext cx="46012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Particularly, we are interested in the bi-stability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641A6727-2AEB-40B0-B889-578B5084E62B}"/>
              </a:ext>
            </a:extLst>
          </p:cNvPr>
          <p:cNvSpPr txBox="1"/>
          <p:nvPr/>
        </p:nvSpPr>
        <p:spPr>
          <a:xfrm>
            <a:off x="328683" y="4123288"/>
            <a:ext cx="1702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state variables</a:t>
            </a:r>
          </a:p>
          <a:p>
            <a:r>
              <a:rPr lang="en-US" dirty="0"/>
              <a:t>4 parameters </a:t>
            </a:r>
          </a:p>
          <a:p>
            <a:r>
              <a:rPr lang="en-US" dirty="0"/>
              <a:t>1 input current</a:t>
            </a:r>
          </a:p>
        </p:txBody>
      </p:sp>
    </p:spTree>
    <p:extLst>
      <p:ext uri="{BB962C8B-B14F-4D97-AF65-F5344CB8AC3E}">
        <p14:creationId xmlns:p14="http://schemas.microsoft.com/office/powerpoint/2010/main" val="58278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03F4-E00F-46C0-B17D-160FBCBCF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Goal</a:t>
            </a:r>
            <a:endParaRPr lang="en-US" dirty="0"/>
          </a:p>
        </p:txBody>
      </p:sp>
      <p:pic>
        <p:nvPicPr>
          <p:cNvPr id="4" name="Shape 79">
            <a:extLst>
              <a:ext uri="{FF2B5EF4-FFF2-40B4-BE49-F238E27FC236}">
                <a16:creationId xmlns:a16="http://schemas.microsoft.com/office/drawing/2014/main" id="{2ED2C3AB-90F2-417E-8058-D4A3991BCA4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13019" y="2931913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80">
            <a:extLst>
              <a:ext uri="{FF2B5EF4-FFF2-40B4-BE49-F238E27FC236}">
                <a16:creationId xmlns:a16="http://schemas.microsoft.com/office/drawing/2014/main" id="{822FD96E-9CF9-4977-AF7B-28C6B2DA0D3C}"/>
              </a:ext>
            </a:extLst>
          </p:cNvPr>
          <p:cNvSpPr/>
          <p:nvPr/>
        </p:nvSpPr>
        <p:spPr>
          <a:xfrm>
            <a:off x="6752919" y="3587513"/>
            <a:ext cx="1593300" cy="442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" name="Shape 69">
            <a:extLst>
              <a:ext uri="{FF2B5EF4-FFF2-40B4-BE49-F238E27FC236}">
                <a16:creationId xmlns:a16="http://schemas.microsoft.com/office/drawing/2014/main" id="{F829FD18-1D6D-4622-B917-F8F2584FCE6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6790" y="1268016"/>
            <a:ext cx="2889835" cy="1250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0">
            <a:extLst>
              <a:ext uri="{FF2B5EF4-FFF2-40B4-BE49-F238E27FC236}">
                <a16:creationId xmlns:a16="http://schemas.microsoft.com/office/drawing/2014/main" id="{C73622B6-9BFD-42FA-B9DB-561E99A9535B}"/>
              </a:ext>
            </a:extLst>
          </p:cNvPr>
          <p:cNvSpPr txBox="1"/>
          <p:nvPr/>
        </p:nvSpPr>
        <p:spPr>
          <a:xfrm>
            <a:off x="6890725" y="957632"/>
            <a:ext cx="1600533" cy="37006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dirty="0"/>
              <a:t>Bi-stability</a:t>
            </a:r>
            <a:endParaRPr lang="en" dirty="0"/>
          </a:p>
        </p:txBody>
      </p:sp>
      <p:sp>
        <p:nvSpPr>
          <p:cNvPr id="8" name="Shape 71">
            <a:extLst>
              <a:ext uri="{FF2B5EF4-FFF2-40B4-BE49-F238E27FC236}">
                <a16:creationId xmlns:a16="http://schemas.microsoft.com/office/drawing/2014/main" id="{29E7366A-FE4A-4B66-B520-37242A3B90A9}"/>
              </a:ext>
            </a:extLst>
          </p:cNvPr>
          <p:cNvSpPr txBox="1"/>
          <p:nvPr/>
        </p:nvSpPr>
        <p:spPr>
          <a:xfrm>
            <a:off x="6650333" y="1040266"/>
            <a:ext cx="836100" cy="32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 dirty="0">
                <a:solidFill>
                  <a:srgbClr val="FF0000"/>
                </a:solidFill>
              </a:rPr>
              <a:t>Turn on</a:t>
            </a:r>
          </a:p>
        </p:txBody>
      </p:sp>
      <p:sp>
        <p:nvSpPr>
          <p:cNvPr id="9" name="Shape 72">
            <a:extLst>
              <a:ext uri="{FF2B5EF4-FFF2-40B4-BE49-F238E27FC236}">
                <a16:creationId xmlns:a16="http://schemas.microsoft.com/office/drawing/2014/main" id="{55A46D47-9333-4A5F-BCB2-C1B090620717}"/>
              </a:ext>
            </a:extLst>
          </p:cNvPr>
          <p:cNvSpPr txBox="1"/>
          <p:nvPr/>
        </p:nvSpPr>
        <p:spPr>
          <a:xfrm>
            <a:off x="7679250" y="2493901"/>
            <a:ext cx="836100" cy="32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 dirty="0">
                <a:solidFill>
                  <a:srgbClr val="FF0000"/>
                </a:solidFill>
              </a:rPr>
              <a:t>Turn off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3591326-2311-4CFB-AE7E-6DBB3B41CF6D}"/>
              </a:ext>
            </a:extLst>
          </p:cNvPr>
          <p:cNvSpPr txBox="1">
            <a:spLocks/>
          </p:cNvSpPr>
          <p:nvPr/>
        </p:nvSpPr>
        <p:spPr>
          <a:xfrm>
            <a:off x="751368" y="1521619"/>
            <a:ext cx="5394252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Find and explain parameters that constitute the bi-stability of Izhikevich model.</a:t>
            </a:r>
          </a:p>
          <a:p>
            <a:r>
              <a:rPr lang="en-US" dirty="0"/>
              <a:t>We believe the bi-stability of the Izhikevich model has some implications of working memory.</a:t>
            </a:r>
          </a:p>
          <a:p>
            <a:r>
              <a:rPr lang="en-US" dirty="0"/>
              <a:t>Challenges: the Izhikevich model is a hybrid model. It has intrinsic discontinuity.</a:t>
            </a:r>
          </a:p>
        </p:txBody>
      </p:sp>
    </p:spTree>
    <p:extLst>
      <p:ext uri="{BB962C8B-B14F-4D97-AF65-F5344CB8AC3E}">
        <p14:creationId xmlns:p14="http://schemas.microsoft.com/office/powerpoint/2010/main" val="3205038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A1ECF-9E35-4771-8237-DA6B0AABB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Portrait: An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F9CD9-E345-4B31-B5CD-0CAEC3073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67C81F0-1B16-4064-83B0-29B5D190B9F3}"/>
              </a:ext>
            </a:extLst>
          </p:cNvPr>
          <p:cNvGrpSpPr/>
          <p:nvPr/>
        </p:nvGrpSpPr>
        <p:grpSpPr>
          <a:xfrm>
            <a:off x="1611540" y="1553537"/>
            <a:ext cx="4245251" cy="3180389"/>
            <a:chOff x="804870" y="1550626"/>
            <a:chExt cx="4245251" cy="318038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6448C3-248D-4693-91F2-A1DB186B0D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4870" y="1550626"/>
              <a:ext cx="4245251" cy="318038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2815574-D616-4D37-B59B-5B1003E9ACEB}"/>
                </a:ext>
              </a:extLst>
            </p:cNvPr>
            <p:cNvSpPr txBox="1"/>
            <p:nvPr/>
          </p:nvSpPr>
          <p:spPr>
            <a:xfrm>
              <a:off x="1951394" y="3153391"/>
              <a:ext cx="19542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saddle point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7E52664-FEEF-4D9C-B519-D17F10F1856A}"/>
                </a:ext>
              </a:extLst>
            </p:cNvPr>
            <p:cNvSpPr txBox="1"/>
            <p:nvPr/>
          </p:nvSpPr>
          <p:spPr>
            <a:xfrm>
              <a:off x="1853479" y="3585281"/>
              <a:ext cx="234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unstable spirals</a:t>
              </a:r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7181775-5C7F-4506-86F4-48060073929C}"/>
              </a:ext>
            </a:extLst>
          </p:cNvPr>
          <p:cNvSpPr/>
          <p:nvPr/>
        </p:nvSpPr>
        <p:spPr>
          <a:xfrm>
            <a:off x="3473302" y="2764465"/>
            <a:ext cx="521729" cy="375684"/>
          </a:xfrm>
          <a:custGeom>
            <a:avLst/>
            <a:gdLst>
              <a:gd name="connsiteX0" fmla="*/ 0 w 521729"/>
              <a:gd name="connsiteY0" fmla="*/ 375684 h 375684"/>
              <a:gd name="connsiteX1" fmla="*/ 474921 w 521729"/>
              <a:gd name="connsiteY1" fmla="*/ 290623 h 375684"/>
              <a:gd name="connsiteX2" fmla="*/ 453656 w 521729"/>
              <a:gd name="connsiteY2" fmla="*/ 148856 h 375684"/>
              <a:gd name="connsiteX3" fmla="*/ 28354 w 521729"/>
              <a:gd name="connsiteY3" fmla="*/ 0 h 375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729" h="375684">
                <a:moveTo>
                  <a:pt x="0" y="375684"/>
                </a:moveTo>
                <a:cubicBezTo>
                  <a:pt x="199656" y="352056"/>
                  <a:pt x="399312" y="328428"/>
                  <a:pt x="474921" y="290623"/>
                </a:cubicBezTo>
                <a:cubicBezTo>
                  <a:pt x="550530" y="252818"/>
                  <a:pt x="528084" y="197293"/>
                  <a:pt x="453656" y="148856"/>
                </a:cubicBezTo>
                <a:cubicBezTo>
                  <a:pt x="379228" y="100419"/>
                  <a:pt x="203791" y="50209"/>
                  <a:pt x="28354" y="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Shape 79">
            <a:extLst>
              <a:ext uri="{FF2B5EF4-FFF2-40B4-BE49-F238E27FC236}">
                <a16:creationId xmlns:a16="http://schemas.microsoft.com/office/drawing/2014/main" id="{9B78A136-431D-4E4B-8C6E-F1175EA05D9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3019" y="2931913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80">
            <a:extLst>
              <a:ext uri="{FF2B5EF4-FFF2-40B4-BE49-F238E27FC236}">
                <a16:creationId xmlns:a16="http://schemas.microsoft.com/office/drawing/2014/main" id="{9E19D6C0-49DC-4282-B9A1-D01DF2E7EFE4}"/>
              </a:ext>
            </a:extLst>
          </p:cNvPr>
          <p:cNvSpPr/>
          <p:nvPr/>
        </p:nvSpPr>
        <p:spPr>
          <a:xfrm>
            <a:off x="6752919" y="3587513"/>
            <a:ext cx="1593300" cy="442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FFD72-8B33-42B0-A0F7-7F42AD3F3FA1}"/>
              </a:ext>
            </a:extLst>
          </p:cNvPr>
          <p:cNvCxnSpPr/>
          <p:nvPr/>
        </p:nvCxnSpPr>
        <p:spPr>
          <a:xfrm flipV="1">
            <a:off x="5146160" y="1779181"/>
            <a:ext cx="0" cy="2480931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5AB3F1D-F1E4-4AC4-B562-66F53BCEBDA3}"/>
              </a:ext>
            </a:extLst>
          </p:cNvPr>
          <p:cNvSpPr txBox="1"/>
          <p:nvPr/>
        </p:nvSpPr>
        <p:spPr>
          <a:xfrm>
            <a:off x="3690118" y="4477880"/>
            <a:ext cx="28886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27A12B-E367-4748-A234-973678983B1F}"/>
              </a:ext>
            </a:extLst>
          </p:cNvPr>
          <p:cNvSpPr txBox="1"/>
          <p:nvPr/>
        </p:nvSpPr>
        <p:spPr>
          <a:xfrm>
            <a:off x="1612974" y="2834980"/>
            <a:ext cx="30649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3435453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Previous Research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943" y="1375499"/>
            <a:ext cx="4539734" cy="3263504"/>
          </a:xfrm>
        </p:spPr>
        <p:txBody>
          <a:bodyPr>
            <a:normAutofit/>
          </a:bodyPr>
          <a:lstStyle/>
          <a:p>
            <a:r>
              <a:rPr lang="en-US" dirty="0"/>
              <a:t>Working memory near bifurcation</a:t>
            </a:r>
          </a:p>
          <a:p>
            <a:pPr lvl="1">
              <a:buFontTx/>
              <a:buChar char="-"/>
            </a:pPr>
            <a:r>
              <a:rPr lang="en-US" dirty="0"/>
              <a:t>Nakahara and </a:t>
            </a:r>
            <a:r>
              <a:rPr lang="en-US" dirty="0" err="1"/>
              <a:t>Doya</a:t>
            </a:r>
            <a:r>
              <a:rPr lang="en-US" dirty="0"/>
              <a:t> (1998)</a:t>
            </a:r>
          </a:p>
          <a:p>
            <a:pPr marL="685800" lvl="2" indent="0">
              <a:buNone/>
            </a:pPr>
            <a:r>
              <a:rPr lang="en-US" dirty="0">
                <a:sym typeface="Wingdings" panose="05000000000000000000" pitchFamily="2" charset="2"/>
              </a:rPr>
              <a:t> Mapping model: </a:t>
            </a:r>
            <a:r>
              <a:rPr lang="en-US" dirty="0"/>
              <a:t>If parameter set near bifurcation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External current induce high firing rate (unstable fixed point)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dirty="0"/>
              <a:t>External current cut off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dirty="0"/>
              <a:t>Firing rate goes back to quiescent fixed point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dirty="0"/>
              <a:t>Take long-time (ghost)</a:t>
            </a:r>
          </a:p>
          <a:p>
            <a:pPr lvl="1">
              <a:buFontTx/>
              <a:buChar char="-"/>
            </a:pPr>
            <a:r>
              <a:rPr lang="en-US" dirty="0"/>
              <a:t>Hybrid Model?	</a:t>
            </a:r>
          </a:p>
          <a:p>
            <a:pPr marL="685800" lvl="2" indent="0">
              <a:buNone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/>
              <a:t>Hopf</a:t>
            </a:r>
            <a:r>
              <a:rPr lang="en-US" dirty="0"/>
              <a:t> Bifurcation</a:t>
            </a:r>
          </a:p>
          <a:p>
            <a:pPr marL="685800" lvl="2" indent="0">
              <a:buNone/>
            </a:pPr>
            <a:r>
              <a:rPr lang="en-US" dirty="0">
                <a:sym typeface="Wingdings" panose="05000000000000000000" pitchFamily="2" charset="2"/>
              </a:rPr>
              <a:t> Change from stable to unstable fixed-point</a:t>
            </a:r>
            <a:endParaRPr lang="en-US" dirty="0"/>
          </a:p>
          <a:p>
            <a:pPr lvl="1">
              <a:buFontTx/>
              <a:buChar char="-"/>
            </a:pPr>
            <a:endParaRPr 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20D00BB-F257-42A0-8080-26572830B9C5}"/>
              </a:ext>
            </a:extLst>
          </p:cNvPr>
          <p:cNvGrpSpPr/>
          <p:nvPr/>
        </p:nvGrpSpPr>
        <p:grpSpPr>
          <a:xfrm>
            <a:off x="4854652" y="1814880"/>
            <a:ext cx="3939670" cy="2384742"/>
            <a:chOff x="4951280" y="2350526"/>
            <a:chExt cx="3939670" cy="238474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32EFEA-0C31-42F7-9E79-5EB744669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51280" y="2350526"/>
              <a:ext cx="3939670" cy="2384742"/>
            </a:xfrm>
            <a:prstGeom prst="rect">
              <a:avLst/>
            </a:prstGeom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58F60F8-482E-4198-AFBD-BF5AB50AB1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95947" y="3216924"/>
              <a:ext cx="496846" cy="22345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FC02602-0732-4C5D-BD96-ACC46D7867B1}"/>
                </a:ext>
              </a:extLst>
            </p:cNvPr>
            <p:cNvSpPr txBox="1"/>
            <p:nvPr/>
          </p:nvSpPr>
          <p:spPr>
            <a:xfrm>
              <a:off x="8080822" y="3465832"/>
              <a:ext cx="6447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I = 0.15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4B970B7-95E5-4610-92D1-3248F1616261}"/>
                </a:ext>
              </a:extLst>
            </p:cNvPr>
            <p:cNvSpPr txBox="1"/>
            <p:nvPr/>
          </p:nvSpPr>
          <p:spPr>
            <a:xfrm>
              <a:off x="7245319" y="2917065"/>
              <a:ext cx="6447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I = 0.35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83A72E8-CF9E-4B56-B5BC-34D7D9D3358E}"/>
                </a:ext>
              </a:extLst>
            </p:cNvPr>
            <p:cNvSpPr/>
            <p:nvPr/>
          </p:nvSpPr>
          <p:spPr>
            <a:xfrm flipV="1">
              <a:off x="7778096" y="3417520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A3330D0-E7D0-4445-852E-5ADE3A1993F5}"/>
                </a:ext>
              </a:extLst>
            </p:cNvPr>
            <p:cNvSpPr txBox="1"/>
            <p:nvPr/>
          </p:nvSpPr>
          <p:spPr>
            <a:xfrm>
              <a:off x="6555273" y="3402187"/>
              <a:ext cx="14125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Change of stability</a:t>
              </a:r>
            </a:p>
            <a:p>
              <a:r>
                <a:rPr lang="en-US" sz="1200" dirty="0"/>
                <a:t>Supercritical-</a:t>
              </a:r>
              <a:r>
                <a:rPr lang="en-US" sz="1200" dirty="0" err="1"/>
                <a:t>Hopf</a:t>
              </a:r>
              <a:r>
                <a:rPr lang="en-US" sz="1200" dirty="0"/>
                <a:t> ?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F70BEAE-6DDA-4BFB-8993-5EE5AF913EDC}"/>
              </a:ext>
            </a:extLst>
          </p:cNvPr>
          <p:cNvSpPr txBox="1"/>
          <p:nvPr/>
        </p:nvSpPr>
        <p:spPr>
          <a:xfrm>
            <a:off x="5435308" y="1707397"/>
            <a:ext cx="30353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For a fixed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/>
              <a:t> pair, sweep stimulus current</a:t>
            </a:r>
          </a:p>
        </p:txBody>
      </p:sp>
    </p:spTree>
    <p:extLst>
      <p:ext uri="{BB962C8B-B14F-4D97-AF65-F5344CB8AC3E}">
        <p14:creationId xmlns:p14="http://schemas.microsoft.com/office/powerpoint/2010/main" val="4068875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A1ECF-9E35-4771-8237-DA6B0AABB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of 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F9CD9-E345-4B31-B5CD-0CAEC3073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Shape 86">
            <a:extLst>
              <a:ext uri="{FF2B5EF4-FFF2-40B4-BE49-F238E27FC236}">
                <a16:creationId xmlns:a16="http://schemas.microsoft.com/office/drawing/2014/main" id="{FADD0691-104A-4FEF-B932-29D1BFD106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7551" y="2478083"/>
            <a:ext cx="1291275" cy="80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87">
            <a:extLst>
              <a:ext uri="{FF2B5EF4-FFF2-40B4-BE49-F238E27FC236}">
                <a16:creationId xmlns:a16="http://schemas.microsoft.com/office/drawing/2014/main" id="{FAD7BEFB-B6E1-4B8E-97B5-85B2E40D1E89}"/>
              </a:ext>
            </a:extLst>
          </p:cNvPr>
          <p:cNvSpPr txBox="1"/>
          <p:nvPr/>
        </p:nvSpPr>
        <p:spPr>
          <a:xfrm>
            <a:off x="923614" y="2067183"/>
            <a:ext cx="15969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/>
              <a:t>Izhikevich model</a:t>
            </a:r>
          </a:p>
        </p:txBody>
      </p:sp>
      <p:sp>
        <p:nvSpPr>
          <p:cNvPr id="18" name="Shape 91">
            <a:extLst>
              <a:ext uri="{FF2B5EF4-FFF2-40B4-BE49-F238E27FC236}">
                <a16:creationId xmlns:a16="http://schemas.microsoft.com/office/drawing/2014/main" id="{D5361CCB-E8C6-4917-A001-280789F8EB70}"/>
              </a:ext>
            </a:extLst>
          </p:cNvPr>
          <p:cNvSpPr/>
          <p:nvPr/>
        </p:nvSpPr>
        <p:spPr>
          <a:xfrm>
            <a:off x="2768078" y="2173882"/>
            <a:ext cx="838804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19" name="Shape 92">
            <a:extLst>
              <a:ext uri="{FF2B5EF4-FFF2-40B4-BE49-F238E27FC236}">
                <a16:creationId xmlns:a16="http://schemas.microsoft.com/office/drawing/2014/main" id="{A868AFB9-6BC5-4D5D-ABED-A85EDEF164A2}"/>
              </a:ext>
            </a:extLst>
          </p:cNvPr>
          <p:cNvSpPr/>
          <p:nvPr/>
        </p:nvSpPr>
        <p:spPr>
          <a:xfrm>
            <a:off x="2768078" y="3496792"/>
            <a:ext cx="838735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20" name="Shape 93">
            <a:extLst>
              <a:ext uri="{FF2B5EF4-FFF2-40B4-BE49-F238E27FC236}">
                <a16:creationId xmlns:a16="http://schemas.microsoft.com/office/drawing/2014/main" id="{56DF9F54-C93A-41C3-9A0C-285AC6E89E23}"/>
              </a:ext>
            </a:extLst>
          </p:cNvPr>
          <p:cNvSpPr txBox="1"/>
          <p:nvPr/>
        </p:nvSpPr>
        <p:spPr>
          <a:xfrm>
            <a:off x="3698692" y="1936383"/>
            <a:ext cx="2147100" cy="61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 dirty="0"/>
              <a:t>Genetic algorithm → parameter set (a, b)</a:t>
            </a:r>
          </a:p>
        </p:txBody>
      </p:sp>
      <p:sp>
        <p:nvSpPr>
          <p:cNvPr id="21" name="Shape 94">
            <a:extLst>
              <a:ext uri="{FF2B5EF4-FFF2-40B4-BE49-F238E27FC236}">
                <a16:creationId xmlns:a16="http://schemas.microsoft.com/office/drawing/2014/main" id="{E5DD5C46-1A0A-4D3C-A2B9-70E3BE574595}"/>
              </a:ext>
            </a:extLst>
          </p:cNvPr>
          <p:cNvSpPr txBox="1"/>
          <p:nvPr/>
        </p:nvSpPr>
        <p:spPr>
          <a:xfrm>
            <a:off x="3698692" y="3286283"/>
            <a:ext cx="2147100" cy="61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 dirty="0"/>
              <a:t>Nonlinear dynamics analysis</a:t>
            </a:r>
          </a:p>
        </p:txBody>
      </p:sp>
      <p:sp>
        <p:nvSpPr>
          <p:cNvPr id="22" name="Shape 95">
            <a:extLst>
              <a:ext uri="{FF2B5EF4-FFF2-40B4-BE49-F238E27FC236}">
                <a16:creationId xmlns:a16="http://schemas.microsoft.com/office/drawing/2014/main" id="{DEBDB6AE-234F-476E-8C15-6B93C7E4FF66}"/>
              </a:ext>
            </a:extLst>
          </p:cNvPr>
          <p:cNvSpPr/>
          <p:nvPr/>
        </p:nvSpPr>
        <p:spPr>
          <a:xfrm rot="1802995">
            <a:off x="6020510" y="2298427"/>
            <a:ext cx="838735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23" name="Shape 96">
            <a:extLst>
              <a:ext uri="{FF2B5EF4-FFF2-40B4-BE49-F238E27FC236}">
                <a16:creationId xmlns:a16="http://schemas.microsoft.com/office/drawing/2014/main" id="{92DBD572-8868-4DBB-AE5F-E1A7EF6D668E}"/>
              </a:ext>
            </a:extLst>
          </p:cNvPr>
          <p:cNvSpPr/>
          <p:nvPr/>
        </p:nvSpPr>
        <p:spPr>
          <a:xfrm rot="-1798571">
            <a:off x="6020283" y="3300196"/>
            <a:ext cx="838804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24" name="Shape 97">
            <a:extLst>
              <a:ext uri="{FF2B5EF4-FFF2-40B4-BE49-F238E27FC236}">
                <a16:creationId xmlns:a16="http://schemas.microsoft.com/office/drawing/2014/main" id="{69068F3C-4E31-4289-BBAC-5D09A6CA11E3}"/>
              </a:ext>
            </a:extLst>
          </p:cNvPr>
          <p:cNvSpPr txBox="1"/>
          <p:nvPr/>
        </p:nvSpPr>
        <p:spPr>
          <a:xfrm>
            <a:off x="6714717" y="2649297"/>
            <a:ext cx="16548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600" dirty="0"/>
              <a:t>Cross validation</a:t>
            </a:r>
            <a:endParaRPr lang="en" sz="1600" dirty="0"/>
          </a:p>
        </p:txBody>
      </p:sp>
    </p:spTree>
    <p:extLst>
      <p:ext uri="{BB962C8B-B14F-4D97-AF65-F5344CB8AC3E}">
        <p14:creationId xmlns:p14="http://schemas.microsoft.com/office/powerpoint/2010/main" val="611955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017E7-8BCF-4B28-8D1D-32E47097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B7E87-DBA0-436B-8141-D51BC6E08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idea: select the best parameters from a pool of candidates. The best parameters then become parents of the next candidate generation.  </a:t>
            </a:r>
          </a:p>
        </p:txBody>
      </p:sp>
      <p:pic>
        <p:nvPicPr>
          <p:cNvPr id="1026" name="Picture 2" descr="http://3.bp.blogspot.com/-N_yrHnpMcjU/VNXykbeNyEI/AAAAAAAAAHk/ObHFW-C5wH0/s1600/flow.png">
            <a:extLst>
              <a:ext uri="{FF2B5EF4-FFF2-40B4-BE49-F238E27FC236}">
                <a16:creationId xmlns:a16="http://schemas.microsoft.com/office/drawing/2014/main" id="{CE36C2AB-12AD-43DD-ADDE-E8B95A08D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781" y="2198692"/>
            <a:ext cx="3235503" cy="271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3ECA2187-FA7A-4383-B865-65337ACD2325}"/>
              </a:ext>
            </a:extLst>
          </p:cNvPr>
          <p:cNvGrpSpPr/>
          <p:nvPr/>
        </p:nvGrpSpPr>
        <p:grpSpPr>
          <a:xfrm>
            <a:off x="799438" y="2306028"/>
            <a:ext cx="4739213" cy="2534833"/>
            <a:chOff x="799438" y="2306028"/>
            <a:chExt cx="4739213" cy="2534833"/>
          </a:xfrm>
        </p:grpSpPr>
        <p:pic>
          <p:nvPicPr>
            <p:cNvPr id="5" name="Shape 88">
              <a:extLst>
                <a:ext uri="{FF2B5EF4-FFF2-40B4-BE49-F238E27FC236}">
                  <a16:creationId xmlns:a16="http://schemas.microsoft.com/office/drawing/2014/main" id="{2BA19503-3768-407F-9D59-5F435FFB2683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99438" y="2632907"/>
              <a:ext cx="2715119" cy="11751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Shape 89">
              <a:extLst>
                <a:ext uri="{FF2B5EF4-FFF2-40B4-BE49-F238E27FC236}">
                  <a16:creationId xmlns:a16="http://schemas.microsoft.com/office/drawing/2014/main" id="{7111F648-E644-41A6-AA69-00B926C226D4}"/>
                </a:ext>
              </a:extLst>
            </p:cNvPr>
            <p:cNvSpPr txBox="1"/>
            <p:nvPr/>
          </p:nvSpPr>
          <p:spPr>
            <a:xfrm>
              <a:off x="926182" y="2306028"/>
              <a:ext cx="23496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-US" sz="1600" dirty="0"/>
                <a:t>Quantify the bi-stability</a:t>
              </a:r>
              <a:endParaRPr lang="en" sz="1600" dirty="0"/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85483ED-DEBD-4AF1-833C-1FDC050F89C7}"/>
                </a:ext>
              </a:extLst>
            </p:cNvPr>
            <p:cNvCxnSpPr>
              <a:cxnSpLocks/>
              <a:endCxn id="5" idx="3"/>
            </p:cNvCxnSpPr>
            <p:nvPr/>
          </p:nvCxnSpPr>
          <p:spPr>
            <a:xfrm flipH="1">
              <a:off x="3514557" y="3111794"/>
              <a:ext cx="2024094" cy="10868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3858F17-1D09-43E8-BAB9-33E1B581B6F9}"/>
                </a:ext>
              </a:extLst>
            </p:cNvPr>
            <p:cNvCxnSpPr/>
            <p:nvPr/>
          </p:nvCxnSpPr>
          <p:spPr>
            <a:xfrm>
              <a:off x="1403498" y="3111795"/>
              <a:ext cx="0" cy="9640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CEAE7A-E11D-45C8-A185-2D993A1AE742}"/>
                </a:ext>
              </a:extLst>
            </p:cNvPr>
            <p:cNvCxnSpPr/>
            <p:nvPr/>
          </p:nvCxnSpPr>
          <p:spPr>
            <a:xfrm>
              <a:off x="1704754" y="3111795"/>
              <a:ext cx="0" cy="9640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7C9A22E-ECEA-44B4-8441-20DF31A70967}"/>
                </a:ext>
              </a:extLst>
            </p:cNvPr>
            <p:cNvCxnSpPr/>
            <p:nvPr/>
          </p:nvCxnSpPr>
          <p:spPr>
            <a:xfrm>
              <a:off x="2296633" y="3111794"/>
              <a:ext cx="0" cy="9640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5E5A98-3FE0-4320-B3EF-D0A4F195C5E4}"/>
                </a:ext>
              </a:extLst>
            </p:cNvPr>
            <p:cNvCxnSpPr/>
            <p:nvPr/>
          </p:nvCxnSpPr>
          <p:spPr>
            <a:xfrm>
              <a:off x="2597889" y="3111794"/>
              <a:ext cx="0" cy="9640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8800B32-5363-49DD-AE59-362369A7BFF1}"/>
                </a:ext>
              </a:extLst>
            </p:cNvPr>
            <p:cNvSpPr txBox="1"/>
            <p:nvPr/>
          </p:nvSpPr>
          <p:spPr>
            <a:xfrm>
              <a:off x="1784635" y="3757262"/>
              <a:ext cx="393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(3)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F67EDC5-9402-4226-B588-892E4AB23A19}"/>
                </a:ext>
              </a:extLst>
            </p:cNvPr>
            <p:cNvSpPr txBox="1"/>
            <p:nvPr/>
          </p:nvSpPr>
          <p:spPr>
            <a:xfrm>
              <a:off x="1342441" y="3757262"/>
              <a:ext cx="393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(2)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75372A0-9555-4F98-BB98-1BEEEC98C8C8}"/>
                </a:ext>
              </a:extLst>
            </p:cNvPr>
            <p:cNvSpPr txBox="1"/>
            <p:nvPr/>
          </p:nvSpPr>
          <p:spPr>
            <a:xfrm>
              <a:off x="1040907" y="3757262"/>
              <a:ext cx="393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(1)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491F98A-BE3E-4631-84CB-7ADA0DF75485}"/>
                </a:ext>
              </a:extLst>
            </p:cNvPr>
            <p:cNvSpPr txBox="1"/>
            <p:nvPr/>
          </p:nvSpPr>
          <p:spPr>
            <a:xfrm>
              <a:off x="2227385" y="3758336"/>
              <a:ext cx="393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(4)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1C43BCF-2A31-4D36-B5C2-1ED9EDA8F85C}"/>
                </a:ext>
              </a:extLst>
            </p:cNvPr>
            <p:cNvSpPr txBox="1"/>
            <p:nvPr/>
          </p:nvSpPr>
          <p:spPr>
            <a:xfrm>
              <a:off x="2677769" y="3757262"/>
              <a:ext cx="3930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(5)</a:t>
              </a:r>
            </a:p>
          </p:txBody>
        </p:sp>
        <p:graphicFrame>
          <p:nvGraphicFramePr>
            <p:cNvPr id="16" name="Object 15">
              <a:extLst>
                <a:ext uri="{FF2B5EF4-FFF2-40B4-BE49-F238E27FC236}">
                  <a16:creationId xmlns:a16="http://schemas.microsoft.com/office/drawing/2014/main" id="{31FC6295-9743-4565-9C6D-503F10424C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75418620"/>
                </p:ext>
              </p:extLst>
            </p:nvPr>
          </p:nvGraphicFramePr>
          <p:xfrm>
            <a:off x="1098219" y="4108223"/>
            <a:ext cx="2177563" cy="7326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7" name="Equation" r:id="rId6" imgW="1358640" imgH="457200" progId="Equation.DSMT4">
                    <p:embed/>
                  </p:oleObj>
                </mc:Choice>
                <mc:Fallback>
                  <p:oleObj name="Equation" r:id="rId6" imgW="1358640" imgH="4572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098219" y="4108223"/>
                          <a:ext cx="2177563" cy="7326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49353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FB105-6F74-46E7-B5F5-C4138323E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Algorithm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8C632-FE99-4A75-990E-2C33EC502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4259" y="4238846"/>
            <a:ext cx="5559499" cy="436407"/>
          </a:xfrm>
        </p:spPr>
        <p:txBody>
          <a:bodyPr>
            <a:normAutofit/>
          </a:bodyPr>
          <a:lstStyle/>
          <a:p>
            <a:r>
              <a:rPr lang="en-US" sz="1600" dirty="0"/>
              <a:t>After a &gt; 0.25, there is not much change in 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B343BE-CC63-47B3-8B08-21F4E76F0795}"/>
              </a:ext>
            </a:extLst>
          </p:cNvPr>
          <p:cNvSpPr txBox="1"/>
          <p:nvPr/>
        </p:nvSpPr>
        <p:spPr>
          <a:xfrm>
            <a:off x="6308651" y="6450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42A54E-5BAD-4697-BB39-007542B07394}"/>
              </a:ext>
            </a:extLst>
          </p:cNvPr>
          <p:cNvGrpSpPr/>
          <p:nvPr/>
        </p:nvGrpSpPr>
        <p:grpSpPr>
          <a:xfrm>
            <a:off x="2553145" y="1203852"/>
            <a:ext cx="3755506" cy="2850697"/>
            <a:chOff x="1430602" y="1083350"/>
            <a:chExt cx="3755506" cy="2850697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66FA048C-2400-4954-930E-A5B755051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30602" y="1124180"/>
              <a:ext cx="3752611" cy="280986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FE0598E-7E02-4484-B60A-33B1B2A8E961}"/>
                </a:ext>
              </a:extLst>
            </p:cNvPr>
            <p:cNvSpPr txBox="1"/>
            <p:nvPr/>
          </p:nvSpPr>
          <p:spPr>
            <a:xfrm>
              <a:off x="1630687" y="1083350"/>
              <a:ext cx="355542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a-b pairs for Izhikevich bi-stability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8AB8DC3-98E3-4D8A-AAA0-DE6034120E7C}"/>
              </a:ext>
            </a:extLst>
          </p:cNvPr>
          <p:cNvSpPr txBox="1"/>
          <p:nvPr/>
        </p:nvSpPr>
        <p:spPr>
          <a:xfrm>
            <a:off x="4104167" y="3104706"/>
            <a:ext cx="1899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Different colors represents different reward value</a:t>
            </a:r>
          </a:p>
        </p:txBody>
      </p:sp>
    </p:spTree>
    <p:extLst>
      <p:ext uri="{BB962C8B-B14F-4D97-AF65-F5344CB8AC3E}">
        <p14:creationId xmlns:p14="http://schemas.microsoft.com/office/powerpoint/2010/main" val="898989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164C2C7-B0F5-48CA-992C-C7F5D2BC0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458" y="1056290"/>
            <a:ext cx="6802821" cy="3670956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BE8FAA-BB0E-4C9C-BF41-7EB496F9C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56290"/>
            <a:ext cx="2303736" cy="3576433"/>
          </a:xfrm>
        </p:spPr>
        <p:txBody>
          <a:bodyPr/>
          <a:lstStyle/>
          <a:p>
            <a:r>
              <a:rPr lang="en-US" dirty="0"/>
              <a:t>Firing pattern observed when</a:t>
            </a:r>
          </a:p>
          <a:p>
            <a:pPr lvl="1">
              <a:buFontTx/>
              <a:buChar char="-"/>
            </a:pPr>
            <a:r>
              <a:rPr lang="en-US" dirty="0" err="1"/>
              <a:t>Fxpt</a:t>
            </a:r>
            <a:r>
              <a:rPr lang="en-US" dirty="0"/>
              <a:t> is stable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Saddle node bifurcation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fxpt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653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850</TotalTime>
  <Words>858</Words>
  <Application>Microsoft Office PowerPoint</Application>
  <PresentationFormat>On-screen Show (16:9)</PresentationFormat>
  <Paragraphs>175</Paragraphs>
  <Slides>17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 Light</vt:lpstr>
      <vt:lpstr>Times New Roman</vt:lpstr>
      <vt:lpstr>Calibri</vt:lpstr>
      <vt:lpstr>Tahoma</vt:lpstr>
      <vt:lpstr>Average</vt:lpstr>
      <vt:lpstr>Wingdings</vt:lpstr>
      <vt:lpstr>Office Theme</vt:lpstr>
      <vt:lpstr>Equation</vt:lpstr>
      <vt:lpstr>Bi-stability Analysis of Izhikevich Model</vt:lpstr>
      <vt:lpstr>Background</vt:lpstr>
      <vt:lpstr>Goal</vt:lpstr>
      <vt:lpstr>Phase Portrait: An Example </vt:lpstr>
      <vt:lpstr>Previous Research</vt:lpstr>
      <vt:lpstr>Methods of Parameter Search</vt:lpstr>
      <vt:lpstr>Genetic Algorithm</vt:lpstr>
      <vt:lpstr>Genetic Algorithm Results</vt:lpstr>
      <vt:lpstr>Bifurcation Analysis</vt:lpstr>
      <vt:lpstr>Bifurcation Analysis</vt:lpstr>
      <vt:lpstr>Bifurcation Analysis</vt:lpstr>
      <vt:lpstr>Phase portrait of another (a, b) point</vt:lpstr>
      <vt:lpstr>Phase portrait of another (a, b) point</vt:lpstr>
      <vt:lpstr>Bifurcation Analysis</vt:lpstr>
      <vt:lpstr>Bifurcation diagram of Izhikevich model</vt:lpstr>
      <vt:lpstr>Bifurcation diagram of Izhikevich model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Switching Behavior of Izhikevich Model</dc:title>
  <cp:lastModifiedBy>Zhongxi Li</cp:lastModifiedBy>
  <cp:revision>64</cp:revision>
  <dcterms:modified xsi:type="dcterms:W3CDTF">2017-12-12T20:45:07Z</dcterms:modified>
</cp:coreProperties>
</file>